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2" r:id="rId4"/>
    <p:sldId id="258" r:id="rId5"/>
    <p:sldId id="259" r:id="rId6"/>
    <p:sldId id="260" r:id="rId7"/>
    <p:sldId id="273" r:id="rId8"/>
    <p:sldId id="262" r:id="rId9"/>
    <p:sldId id="261" r:id="rId10"/>
    <p:sldId id="279" r:id="rId11"/>
    <p:sldId id="264" r:id="rId12"/>
    <p:sldId id="265" r:id="rId13"/>
    <p:sldId id="274" r:id="rId14"/>
    <p:sldId id="267" r:id="rId15"/>
    <p:sldId id="276" r:id="rId16"/>
    <p:sldId id="277" r:id="rId17"/>
    <p:sldId id="268" r:id="rId18"/>
    <p:sldId id="275" r:id="rId19"/>
    <p:sldId id="269" r:id="rId20"/>
    <p:sldId id="270" r:id="rId21"/>
    <p:sldId id="271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59" autoAdjust="0"/>
  </p:normalViewPr>
  <p:slideViewPr>
    <p:cSldViewPr>
      <p:cViewPr varScale="1">
        <p:scale>
          <a:sx n="70" d="100"/>
          <a:sy n="70" d="100"/>
        </p:scale>
        <p:origin x="774" y="72"/>
      </p:cViewPr>
      <p:guideLst>
        <p:guide orient="horz" pos="3239"/>
        <p:guide pos="57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910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7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60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ltfeditor.o-r.kr/" TargetMode="External"/><Relationship Id="rId4" Type="http://schemas.openxmlformats.org/officeDocument/2006/relationships/hyperlink" Target="https://github.com/hesuhesu/SW_Projec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65300" y="1625600"/>
            <a:ext cx="14757400" cy="5029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r>
              <a:rPr lang="ko-KR" sz="11200" b="0" i="0" u="none" strike="noStrike">
                <a:solidFill>
                  <a:schemeClr val="tx1"/>
                </a:solidFill>
                <a:latin typeface="맑은 고딕"/>
              </a:rPr>
              <a:t>완성도</a:t>
            </a:r>
            <a:r>
              <a:rPr lang="en-US" sz="11200" b="0" i="0" u="none" strike="noStrike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sz="11200" b="0" i="0" u="none" strike="noStrike">
                <a:solidFill>
                  <a:schemeClr val="tx1"/>
                </a:solidFill>
                <a:latin typeface="맑은 고딕"/>
              </a:rPr>
              <a:t>높은</a:t>
            </a:r>
            <a:r>
              <a:rPr lang="en-US" sz="11200" b="0" i="0" u="none" strike="noStrike">
                <a:solidFill>
                  <a:schemeClr val="tx1"/>
                </a:solidFill>
                <a:latin typeface="맑은 고딕"/>
                <a:ea typeface="맑은 고딕"/>
              </a:rPr>
              <a:t> </a:t>
            </a:r>
          </a:p>
          <a:p>
            <a:pPr lvl="0" algn="ctr">
              <a:lnSpc>
                <a:spcPct val="87980"/>
              </a:lnSpc>
              <a:defRPr/>
            </a:pPr>
            <a:r>
              <a:rPr lang="en-US" sz="11200" b="0" i="0" u="none" strike="noStrike">
                <a:solidFill>
                  <a:schemeClr val="tx1"/>
                </a:solidFill>
                <a:latin typeface="맑은 고딕"/>
                <a:ea typeface="맑은 고딕"/>
              </a:rPr>
              <a:t>WYSIWYG Editor </a:t>
            </a:r>
            <a:r>
              <a:rPr lang="ko-KR" sz="11200" b="0" i="0" u="none" strike="noStrike">
                <a:solidFill>
                  <a:schemeClr val="tx1"/>
                </a:solidFill>
                <a:latin typeface="맑은 고딕"/>
              </a:rPr>
              <a:t>구축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130800" y="7112000"/>
            <a:ext cx="8026400" cy="2222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endParaRPr lang="ko-KR" sz="4600" b="0" i="0" u="none" strike="noStrike">
              <a:solidFill>
                <a:schemeClr val="tx1"/>
              </a:solidFill>
              <a:latin typeface="맑은 고딕"/>
            </a:endParaRPr>
          </a:p>
          <a:p>
            <a:pPr lvl="0" algn="ctr">
              <a:lnSpc>
                <a:spcPct val="87980"/>
              </a:lnSpc>
              <a:defRPr/>
            </a:pPr>
            <a:r>
              <a:rPr lang="ko-KR" sz="2800" b="0" i="0" u="none" strike="noStrike">
                <a:solidFill>
                  <a:schemeClr val="tx1"/>
                </a:solidFill>
                <a:latin typeface="맑은 고딕"/>
              </a:rPr>
              <a:t>발표자</a:t>
            </a:r>
            <a:r>
              <a:rPr lang="en-US" sz="2800" b="0" i="0" u="none" strike="noStrike">
                <a:solidFill>
                  <a:schemeClr val="tx1"/>
                </a:solidFill>
                <a:latin typeface="맑은 고딕"/>
                <a:ea typeface="맑은 고딕"/>
              </a:rPr>
              <a:t> : </a:t>
            </a:r>
            <a:r>
              <a:rPr lang="ko-KR" sz="2800" b="0" i="0" u="none" strike="noStrike">
                <a:solidFill>
                  <a:schemeClr val="tx1"/>
                </a:solidFill>
                <a:latin typeface="맑은 고딕"/>
              </a:rPr>
              <a:t>은희수</a:t>
            </a:r>
            <a:r>
              <a:rPr lang="en-US" sz="2800" b="0" i="0" u="none" strike="noStrike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</a:p>
          <a:p>
            <a:pPr lvl="0" algn="ctr">
              <a:lnSpc>
                <a:spcPct val="87980"/>
              </a:lnSpc>
              <a:defRPr/>
            </a:pPr>
            <a:r>
              <a:rPr lang="ko-KR" sz="2800" b="0" i="0" u="none" strike="noStrike">
                <a:solidFill>
                  <a:schemeClr val="tx1"/>
                </a:solidFill>
                <a:latin typeface="맑은 고딕"/>
              </a:rPr>
              <a:t>팀원</a:t>
            </a:r>
            <a:r>
              <a:rPr lang="en-US" sz="2800" b="0" i="0" u="none" strike="noStrike">
                <a:solidFill>
                  <a:schemeClr val="tx1"/>
                </a:solidFill>
                <a:latin typeface="맑은 고딕"/>
                <a:ea typeface="맑은 고딕"/>
              </a:rPr>
              <a:t> : </a:t>
            </a:r>
            <a:r>
              <a:rPr lang="ko-KR" sz="2800" b="0" i="0" u="none" strike="noStrike">
                <a:solidFill>
                  <a:schemeClr val="tx1"/>
                </a:solidFill>
                <a:latin typeface="맑은 고딕"/>
              </a:rPr>
              <a:t>정지훈</a:t>
            </a:r>
            <a:r>
              <a:rPr lang="en-US" sz="2800" b="0" i="0" u="none" strike="noStrike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sz="2800" b="0" i="0" u="none" strike="noStrike">
                <a:solidFill>
                  <a:schemeClr val="tx1"/>
                </a:solidFill>
                <a:latin typeface="맑은 고딕"/>
              </a:rPr>
              <a:t>신승호</a:t>
            </a:r>
            <a:r>
              <a:rPr lang="en-US" sz="2800" b="0" i="0" u="none" strike="noStrike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sz="2800" b="0" i="0" u="none" strike="noStrike">
                <a:solidFill>
                  <a:schemeClr val="tx1"/>
                </a:solidFill>
                <a:latin typeface="맑은 고딕"/>
              </a:rPr>
              <a:t>임세동</a:t>
            </a:r>
            <a:r>
              <a:rPr lang="en-US" sz="4600" b="0" i="0" u="none" strike="noStrike">
                <a:solidFill>
                  <a:srgbClr val="4585FB"/>
                </a:solidFill>
                <a:latin typeface="Pretendard Medium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8"/>
          <p:cNvSpPr txBox="1"/>
          <p:nvPr/>
        </p:nvSpPr>
        <p:spPr>
          <a:xfrm>
            <a:off x="10591800" y="9258300"/>
            <a:ext cx="3093873" cy="23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145" normalizeH="0" baseline="0">
                <a:solidFill>
                  <a:srgbClr val="000000"/>
                </a:solidFill>
                <a:latin typeface="맑은 고딕"/>
              </a:rPr>
              <a:t>UUID(</a:t>
            </a:r>
            <a:r>
              <a:rPr kumimoji="0" lang="ko-KR" altLang="en-US" sz="1000" b="0" i="0" u="none" strike="noStrike" kern="1200" cap="none" spc="145" normalizeH="0" baseline="0">
                <a:solidFill>
                  <a:srgbClr val="000000"/>
                </a:solidFill>
                <a:latin typeface="맑은 고딕"/>
              </a:rPr>
              <a:t>범용 고유 식별자</a:t>
            </a:r>
            <a:r>
              <a:rPr kumimoji="0" lang="en-US" altLang="ko-KR" sz="1000" b="0" i="0" u="none" strike="noStrike" kern="1200" cap="none" spc="145" normalizeH="0" baseline="0">
                <a:solidFill>
                  <a:srgbClr val="000000"/>
                </a:solidFill>
                <a:latin typeface="맑은 고딕"/>
              </a:rPr>
              <a:t>)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3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18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</a:p>
        </p:txBody>
      </p:sp>
      <p:pic>
        <p:nvPicPr>
          <p:cNvPr id="19" name="Picture 3"/>
          <p:cNvPicPr>
            <a:picLocks noChangeAspect="1"/>
          </p:cNvPicPr>
          <p:nvPr/>
        </p:nvPicPr>
        <p:blipFill rotWithShape="1">
          <a:blip r:embed="rId5"/>
          <a:srcRect l="22350" b="-200000"/>
          <a:stretch>
            <a:fillRect/>
          </a:stretch>
        </p:blipFill>
        <p:spPr>
          <a:xfrm rot="5400000">
            <a:off x="1828800" y="952500"/>
            <a:ext cx="838200" cy="76200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2362200" y="419100"/>
            <a:ext cx="91440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개요 </a:t>
            </a:r>
            <a:r>
              <a:rPr kumimoji="0" lang="en-US" altLang="ko-KR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 </a:t>
            </a: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구성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8B7ADE2A-E5EF-182D-DAD3-8B0EC72E8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0273" y="1745710"/>
            <a:ext cx="11658601" cy="81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1"/>
          <p:cNvSpPr txBox="1"/>
          <p:nvPr/>
        </p:nvSpPr>
        <p:spPr>
          <a:xfrm>
            <a:off x="10058401" y="3086100"/>
            <a:ext cx="7238999" cy="2514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ctr" defTabSz="914400" rtl="0" eaLnBrk="1" latinLnBrk="0" hangingPunct="1">
              <a:lnSpc>
                <a:spcPts val="6622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145" normalizeH="0" baseline="0" dirty="0">
                <a:solidFill>
                  <a:srgbClr val="000000"/>
                </a:solidFill>
                <a:latin typeface="맑은 고딕"/>
              </a:rPr>
              <a:t>3D Editor / Upload</a:t>
            </a:r>
          </a:p>
          <a:p>
            <a:pPr marL="0" lvl="0" indent="0" algn="ctr" defTabSz="914400" rtl="0" eaLnBrk="1" latinLnBrk="0" hangingPunct="1">
              <a:lnSpc>
                <a:spcPts val="6622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145" normalizeH="0" baseline="0" dirty="0">
                <a:solidFill>
                  <a:srgbClr val="000000"/>
                </a:solidFill>
                <a:latin typeface="맑은 고딕"/>
              </a:rPr>
              <a:t>기능 추가로 기존 문서편집기와 차별성을 가짐</a:t>
            </a:r>
          </a:p>
        </p:txBody>
      </p:sp>
      <p:sp>
        <p:nvSpPr>
          <p:cNvPr id="38" name="TextBox 11"/>
          <p:cNvSpPr txBox="1"/>
          <p:nvPr/>
        </p:nvSpPr>
        <p:spPr>
          <a:xfrm>
            <a:off x="1905000" y="3390900"/>
            <a:ext cx="6158006" cy="1676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ctr" defTabSz="914400" rtl="0" eaLnBrk="1" latinLnBrk="0" hangingPunct="1">
              <a:lnSpc>
                <a:spcPts val="6622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145" normalizeH="0" baseline="0">
                <a:solidFill>
                  <a:srgbClr val="000000"/>
                </a:solidFill>
                <a:latin typeface="맑은 고딕"/>
              </a:rPr>
              <a:t>표현 한계를 가진</a:t>
            </a:r>
          </a:p>
          <a:p>
            <a:pPr marL="0" lvl="0" indent="0" algn="ctr" defTabSz="914400" rtl="0" eaLnBrk="1" latinLnBrk="0" hangingPunct="1">
              <a:lnSpc>
                <a:spcPts val="6622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145" normalizeH="0" baseline="0">
                <a:solidFill>
                  <a:srgbClr val="000000"/>
                </a:solidFill>
                <a:latin typeface="맑은 고딕"/>
              </a:rPr>
              <a:t>Web WYSIWYG Editor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505200" y="1943100"/>
            <a:ext cx="2667000" cy="95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700" b="1">
                <a:latin typeface="맑은 고딕"/>
              </a:rPr>
              <a:t>[</a:t>
            </a:r>
            <a:r>
              <a:rPr lang="ko-KR" altLang="en-US" sz="5700" b="1">
                <a:latin typeface="맑은 고딕"/>
              </a:rPr>
              <a:t> </a:t>
            </a:r>
            <a:r>
              <a:rPr lang="en-US" altLang="ko-KR" sz="5700" b="1">
                <a:latin typeface="맑은 고딕"/>
              </a:rPr>
              <a:t>As-is 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963400" y="1906905"/>
            <a:ext cx="2971800" cy="95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7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[</a:t>
            </a:r>
            <a:r>
              <a:rPr kumimoji="0" lang="ko-KR" altLang="en-US" sz="57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57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To-be ]</a:t>
            </a:r>
          </a:p>
        </p:txBody>
      </p:sp>
      <p:pic>
        <p:nvPicPr>
          <p:cNvPr id="43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12928819" y="-1155919"/>
            <a:ext cx="1371600" cy="7112437"/>
          </a:xfrm>
          <a:prstGeom prst="rect">
            <a:avLst/>
          </a:prstGeom>
        </p:spPr>
      </p:pic>
      <p:pic>
        <p:nvPicPr>
          <p:cNvPr id="45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6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15600" y="3052416"/>
            <a:ext cx="6248399" cy="33684"/>
          </a:xfrm>
          <a:prstGeom prst="rect">
            <a:avLst/>
          </a:prstGeom>
        </p:spPr>
      </p:pic>
      <p:pic>
        <p:nvPicPr>
          <p:cNvPr id="48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96400" y="3695700"/>
            <a:ext cx="342900" cy="330200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/>
          </p:cNvPicPr>
          <p:nvPr/>
        </p:nvPicPr>
        <p:blipFill rotWithShape="1">
          <a:blip r:embed="rId6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54" name="Picture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55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</a:p>
        </p:txBody>
      </p:sp>
      <p:pic>
        <p:nvPicPr>
          <p:cNvPr id="56" name="Picture 3"/>
          <p:cNvPicPr>
            <a:picLocks noChangeAspect="1"/>
          </p:cNvPicPr>
          <p:nvPr/>
        </p:nvPicPr>
        <p:blipFill rotWithShape="1">
          <a:blip r:embed="rId8"/>
          <a:srcRect l="22350" b="-200000"/>
          <a:stretch>
            <a:fillRect/>
          </a:stretch>
        </p:blipFill>
        <p:spPr>
          <a:xfrm rot="5400000">
            <a:off x="1828800" y="952500"/>
            <a:ext cx="838200" cy="76200"/>
          </a:xfrm>
          <a:prstGeom prst="rect">
            <a:avLst/>
          </a:prstGeom>
        </p:spPr>
      </p:pic>
      <p:sp>
        <p:nvSpPr>
          <p:cNvPr id="59" name="TextBox 10"/>
          <p:cNvSpPr txBox="1"/>
          <p:nvPr/>
        </p:nvSpPr>
        <p:spPr>
          <a:xfrm>
            <a:off x="2133600" y="419100"/>
            <a:ext cx="49530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개요 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6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15400" y="3695700"/>
            <a:ext cx="342900" cy="330200"/>
          </a:xfrm>
          <a:prstGeom prst="rect">
            <a:avLst/>
          </a:prstGeom>
        </p:spPr>
      </p:pic>
      <p:pic>
        <p:nvPicPr>
          <p:cNvPr id="62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4242018" y="-1155918"/>
            <a:ext cx="1371600" cy="7112437"/>
          </a:xfrm>
          <a:prstGeom prst="rect">
            <a:avLst/>
          </a:prstGeom>
        </p:spPr>
      </p:pic>
      <p:pic>
        <p:nvPicPr>
          <p:cNvPr id="63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05000" y="3052416"/>
            <a:ext cx="6248399" cy="33684"/>
          </a:xfrm>
          <a:prstGeom prst="rect">
            <a:avLst/>
          </a:prstGeom>
        </p:spPr>
      </p:pic>
      <p:pic>
        <p:nvPicPr>
          <p:cNvPr id="71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4285374" y="1772526"/>
            <a:ext cx="1371600" cy="7046748"/>
          </a:xfrm>
          <a:prstGeom prst="rect">
            <a:avLst/>
          </a:prstGeom>
        </p:spPr>
      </p:pic>
      <p:pic>
        <p:nvPicPr>
          <p:cNvPr id="72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13002830" y="1772526"/>
            <a:ext cx="1371600" cy="704674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94037" y="6278582"/>
            <a:ext cx="6035562" cy="3436917"/>
          </a:xfrm>
          <a:prstGeom prst="rect">
            <a:avLst/>
          </a:prstGeom>
        </p:spPr>
      </p:pic>
      <p:pic>
        <p:nvPicPr>
          <p:cNvPr id="78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34500" y="7861300"/>
            <a:ext cx="342900" cy="3302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10"/>
          <a:srcRect r="3370"/>
          <a:stretch>
            <a:fillRect/>
          </a:stretch>
        </p:blipFill>
        <p:spPr>
          <a:xfrm>
            <a:off x="9982200" y="6136216"/>
            <a:ext cx="7543800" cy="3655484"/>
          </a:xfrm>
          <a:prstGeom prst="rect">
            <a:avLst/>
          </a:prstGeom>
        </p:spPr>
      </p:pic>
      <p:pic>
        <p:nvPicPr>
          <p:cNvPr id="8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91600" y="7861300"/>
            <a:ext cx="342900" cy="33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/>
          <p:cNvSpPr txBox="1"/>
          <p:nvPr/>
        </p:nvSpPr>
        <p:spPr>
          <a:xfrm>
            <a:off x="1524000" y="3467100"/>
            <a:ext cx="7010400" cy="1676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ctr" defTabSz="914400" rtl="0" eaLnBrk="1" latinLnBrk="0" hangingPunct="1">
              <a:lnSpc>
                <a:spcPts val="6622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145" normalizeH="0" baseline="0">
                <a:solidFill>
                  <a:srgbClr val="000000"/>
                </a:solidFill>
                <a:latin typeface="맑은 고딕"/>
              </a:rPr>
              <a:t>기능에 몰두해 사용성이 어려운 </a:t>
            </a:r>
            <a:r>
              <a:rPr kumimoji="0" lang="en-US" altLang="ko-KR" sz="3600" b="0" i="0" u="none" strike="noStrike" kern="1200" cap="none" spc="145" normalizeH="0" baseline="0">
                <a:solidFill>
                  <a:srgbClr val="000000"/>
                </a:solidFill>
                <a:latin typeface="맑은 고딕"/>
              </a:rPr>
              <a:t>tool</a:t>
            </a:r>
            <a:r>
              <a:rPr kumimoji="0" lang="ko-KR" altLang="en-US" sz="3600" b="0" i="0" u="none" strike="noStrike" kern="1200" cap="none" spc="145" normalizeH="0" baseline="0">
                <a:solidFill>
                  <a:srgbClr val="000000"/>
                </a:solidFill>
                <a:latin typeface="맑은 고딕"/>
              </a:rPr>
              <a:t>과 높은 입문 난이도</a:t>
            </a:r>
          </a:p>
        </p:txBody>
      </p:sp>
      <p:sp>
        <p:nvSpPr>
          <p:cNvPr id="25" name="TextBox 11"/>
          <p:cNvSpPr txBox="1"/>
          <p:nvPr/>
        </p:nvSpPr>
        <p:spPr>
          <a:xfrm>
            <a:off x="10605997" y="3467100"/>
            <a:ext cx="6158004" cy="15818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ctr" defTabSz="914400" rtl="0" eaLnBrk="1" latinLnBrk="0" hangingPunct="1">
              <a:lnSpc>
                <a:spcPts val="6622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145" normalizeH="0" baseline="0" dirty="0">
                <a:solidFill>
                  <a:srgbClr val="000000"/>
                </a:solidFill>
                <a:latin typeface="맑은 고딕"/>
              </a:rPr>
              <a:t> 직관적이고 사용성 높인 유용한 도구 </a:t>
            </a:r>
          </a:p>
        </p:txBody>
      </p:sp>
      <p:pic>
        <p:nvPicPr>
          <p:cNvPr id="30" name="Picture 2"/>
          <p:cNvPicPr>
            <a:picLocks noChangeAspect="1"/>
          </p:cNvPicPr>
          <p:nvPr/>
        </p:nvPicPr>
        <p:blipFill rotWithShape="1">
          <a:blip r:embed="rId2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32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</a:p>
        </p:txBody>
      </p:sp>
      <p:pic>
        <p:nvPicPr>
          <p:cNvPr id="33" name="Picture 3"/>
          <p:cNvPicPr>
            <a:picLocks noChangeAspect="1"/>
          </p:cNvPicPr>
          <p:nvPr/>
        </p:nvPicPr>
        <p:blipFill rotWithShape="1">
          <a:blip r:embed="rId4"/>
          <a:srcRect l="22350" b="-200000"/>
          <a:stretch>
            <a:fillRect/>
          </a:stretch>
        </p:blipFill>
        <p:spPr>
          <a:xfrm rot="5400000">
            <a:off x="1828800" y="952500"/>
            <a:ext cx="838200" cy="76200"/>
          </a:xfrm>
          <a:prstGeom prst="rect">
            <a:avLst/>
          </a:prstGeom>
        </p:spPr>
      </p:pic>
      <p:pic>
        <p:nvPicPr>
          <p:cNvPr id="35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4242018" y="-1155918"/>
            <a:ext cx="1371600" cy="7112437"/>
          </a:xfrm>
          <a:prstGeom prst="rect">
            <a:avLst/>
          </a:prstGeom>
        </p:spPr>
      </p:pic>
      <p:pic>
        <p:nvPicPr>
          <p:cNvPr id="36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05000" y="3052416"/>
            <a:ext cx="6248399" cy="3368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505200" y="1943100"/>
            <a:ext cx="2667000" cy="95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7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[</a:t>
            </a:r>
            <a:r>
              <a:rPr kumimoji="0" lang="ko-KR" altLang="en-US" sz="57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57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As-is 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963400" y="1906905"/>
            <a:ext cx="2971800" cy="950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7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[</a:t>
            </a:r>
            <a:r>
              <a:rPr kumimoji="0" lang="ko-KR" altLang="en-US" sz="57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5700" b="1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To-be ]</a:t>
            </a:r>
          </a:p>
        </p:txBody>
      </p:sp>
      <p:pic>
        <p:nvPicPr>
          <p:cNvPr id="39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2928819" y="-1155919"/>
            <a:ext cx="1371600" cy="7112437"/>
          </a:xfrm>
          <a:prstGeom prst="rect">
            <a:avLst/>
          </a:prstGeom>
        </p:spPr>
      </p:pic>
      <p:pic>
        <p:nvPicPr>
          <p:cNvPr id="40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4285374" y="1772526"/>
            <a:ext cx="1371600" cy="7046748"/>
          </a:xfrm>
          <a:prstGeom prst="rect">
            <a:avLst/>
          </a:prstGeom>
        </p:spPr>
      </p:pic>
      <p:pic>
        <p:nvPicPr>
          <p:cNvPr id="41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13002830" y="1772526"/>
            <a:ext cx="1371600" cy="7046748"/>
          </a:xfrm>
          <a:prstGeom prst="rect">
            <a:avLst/>
          </a:prstGeom>
        </p:spPr>
      </p:pic>
      <p:pic>
        <p:nvPicPr>
          <p:cNvPr id="42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15600" y="3052416"/>
            <a:ext cx="6248399" cy="33684"/>
          </a:xfrm>
          <a:prstGeom prst="rect">
            <a:avLst/>
          </a:prstGeom>
        </p:spPr>
      </p:pic>
      <p:sp>
        <p:nvSpPr>
          <p:cNvPr id="44" name="TextBox 10"/>
          <p:cNvSpPr txBox="1"/>
          <p:nvPr/>
        </p:nvSpPr>
        <p:spPr>
          <a:xfrm>
            <a:off x="2133600" y="419100"/>
            <a:ext cx="49530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개요 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45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15400" y="3695700"/>
            <a:ext cx="342900" cy="330200"/>
          </a:xfrm>
          <a:prstGeom prst="rect">
            <a:avLst/>
          </a:prstGeom>
        </p:spPr>
      </p:pic>
      <p:pic>
        <p:nvPicPr>
          <p:cNvPr id="46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96400" y="3695700"/>
            <a:ext cx="342900" cy="3302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18758" y="6047184"/>
            <a:ext cx="7139441" cy="3820716"/>
          </a:xfrm>
          <a:prstGeom prst="rect">
            <a:avLst/>
          </a:prstGeom>
        </p:spPr>
      </p:pic>
      <p:pic>
        <p:nvPicPr>
          <p:cNvPr id="49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91600" y="7861300"/>
            <a:ext cx="342900" cy="330200"/>
          </a:xfrm>
          <a:prstGeom prst="rect">
            <a:avLst/>
          </a:prstGeom>
        </p:spPr>
      </p:pic>
      <p:pic>
        <p:nvPicPr>
          <p:cNvPr id="5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34500" y="7861300"/>
            <a:ext cx="342900" cy="3302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29800" y="6044461"/>
            <a:ext cx="3840412" cy="405203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487400" y="6000380"/>
            <a:ext cx="4267636" cy="249592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477930" y="8496300"/>
            <a:ext cx="4581471" cy="1637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  <a:ln>
            <a:solidFill>
              <a:schemeClr val="lt1"/>
            </a:solidFill>
          </a:ln>
        </p:spPr>
      </p:pic>
      <p:sp>
        <p:nvSpPr>
          <p:cNvPr id="26" name="TextBox 4"/>
          <p:cNvSpPr txBox="1"/>
          <p:nvPr/>
        </p:nvSpPr>
        <p:spPr>
          <a:xfrm>
            <a:off x="2362201" y="3187700"/>
            <a:ext cx="13563600" cy="3911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8798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900" b="0" i="0" u="none" strike="noStrike" kern="1200" cap="none" spc="-300" normalizeH="0" baseline="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3.</a:t>
            </a:r>
            <a:r>
              <a:rPr kumimoji="0" lang="ko-KR" altLang="en-US" sz="10900" b="0" i="0" u="none" strike="noStrike" kern="1200" cap="none" spc="-300" normalizeH="0" baseline="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 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35711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2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20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 rotWithShape="1">
          <a:blip r:embed="rId4"/>
          <a:srcRect l="22350" b="-200000"/>
          <a:stretch>
            <a:fillRect/>
          </a:stretch>
        </p:blipFill>
        <p:spPr>
          <a:xfrm rot="5400000">
            <a:off x="2286000" y="952500"/>
            <a:ext cx="838200" cy="762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>
          <a:xfrm>
            <a:off x="2971800" y="419100"/>
            <a:ext cx="78486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결과 </a:t>
            </a:r>
            <a:r>
              <a:rPr kumimoji="0" lang="en-US" altLang="ko-KR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 </a:t>
            </a: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메인화면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2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68178" y="1619676"/>
            <a:ext cx="13776821" cy="847682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410200" y="6819900"/>
            <a:ext cx="112776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0" y="6155055"/>
            <a:ext cx="17526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게시판 내용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477000" y="6515100"/>
            <a:ext cx="2286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375" y="2887414"/>
            <a:ext cx="2591024" cy="652328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371600" y="5372100"/>
            <a:ext cx="1600200" cy="45720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47800" y="5905500"/>
            <a:ext cx="914400" cy="38100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2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20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 rotWithShape="1">
          <a:blip r:embed="rId4"/>
          <a:srcRect l="22350" b="-200000"/>
          <a:stretch>
            <a:fillRect/>
          </a:stretch>
        </p:blipFill>
        <p:spPr>
          <a:xfrm rot="5400000">
            <a:off x="2286000" y="952500"/>
            <a:ext cx="838200" cy="762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>
          <a:xfrm>
            <a:off x="2971800" y="419100"/>
            <a:ext cx="78486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결과 </a:t>
            </a:r>
            <a:r>
              <a:rPr kumimoji="0" lang="en-US" altLang="ko-KR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 </a:t>
            </a: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작업하기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6232" y="5775455"/>
            <a:ext cx="8460567" cy="394004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90600" y="1790700"/>
            <a:ext cx="8763000" cy="51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22224" y="5733879"/>
            <a:ext cx="8427575" cy="406193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09600" y="2232660"/>
            <a:ext cx="7696200" cy="2225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>
                <a:latin typeface="맑은 고딕"/>
              </a:rPr>
              <a:t>1.</a:t>
            </a:r>
            <a:r>
              <a:rPr lang="ko-KR" altLang="en-US" sz="2800">
                <a:latin typeface="맑은 고딕"/>
              </a:rPr>
              <a:t> 이미지 업로드 및 기본적인 문서 편집 작업</a:t>
            </a:r>
          </a:p>
          <a:p>
            <a:pPr>
              <a:defRPr/>
            </a:pPr>
            <a:endParaRPr lang="ko-KR" altLang="en-US" sz="2800">
              <a:latin typeface="맑은 고딕"/>
            </a:endParaRPr>
          </a:p>
          <a:p>
            <a:pPr>
              <a:defRPr/>
            </a:pPr>
            <a:r>
              <a:rPr lang="en-US" altLang="ko-KR" sz="2800">
                <a:latin typeface="맑은 고딕"/>
              </a:rPr>
              <a:t>2.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latin typeface="맑은 고딕"/>
              </a:rPr>
              <a:t>3D</a:t>
            </a:r>
            <a:r>
              <a:rPr lang="ko-KR" altLang="en-US" sz="2800">
                <a:latin typeface="맑은 고딕"/>
              </a:rPr>
              <a:t> 파일</a:t>
            </a:r>
            <a:r>
              <a:rPr lang="en-US" altLang="ko-KR" sz="2800">
                <a:latin typeface="맑은 고딕"/>
              </a:rPr>
              <a:t>(gltf, glb)</a:t>
            </a:r>
            <a:r>
              <a:rPr lang="ko-KR" altLang="en-US" sz="2800">
                <a:latin typeface="맑은 고딕"/>
              </a:rPr>
              <a:t>을 업로드 및 수정</a:t>
            </a:r>
          </a:p>
          <a:p>
            <a:pPr>
              <a:defRPr/>
            </a:pPr>
            <a:endParaRPr lang="ko-KR" altLang="en-US" sz="2800">
              <a:latin typeface="맑은 고딕"/>
            </a:endParaRPr>
          </a:p>
          <a:p>
            <a:pPr>
              <a:defRPr/>
            </a:pPr>
            <a:r>
              <a:rPr lang="en-US" altLang="ko-KR" sz="2800">
                <a:latin typeface="맑은 고딕"/>
              </a:rPr>
              <a:t>3.</a:t>
            </a:r>
            <a:r>
              <a:rPr lang="ko-KR" altLang="en-US" sz="2800">
                <a:latin typeface="맑은 고딕"/>
              </a:rPr>
              <a:t> 여러 </a:t>
            </a:r>
            <a:r>
              <a:rPr lang="en-US" altLang="ko-KR" sz="2800">
                <a:latin typeface="맑은 고딕"/>
              </a:rPr>
              <a:t>3D </a:t>
            </a:r>
            <a:r>
              <a:rPr lang="ko-KR" altLang="en-US" sz="2800">
                <a:latin typeface="맑은 고딕"/>
              </a:rPr>
              <a:t>도형 생성</a:t>
            </a:r>
            <a:r>
              <a:rPr lang="en-US" altLang="ko-KR" sz="2800">
                <a:latin typeface="맑은 고딕"/>
              </a:rPr>
              <a:t>,</a:t>
            </a:r>
            <a:r>
              <a:rPr lang="ko-KR" altLang="en-US" sz="2800">
                <a:latin typeface="맑은 고딕"/>
              </a:rPr>
              <a:t> 수정</a:t>
            </a:r>
            <a:r>
              <a:rPr lang="en-US" altLang="ko-KR" sz="2800">
                <a:latin typeface="맑은 고딕"/>
              </a:rPr>
              <a:t>,</a:t>
            </a:r>
            <a:r>
              <a:rPr lang="ko-KR" altLang="en-US" sz="2800">
                <a:latin typeface="맑은 고딕"/>
              </a:rPr>
              <a:t> 다운</a:t>
            </a:r>
            <a:r>
              <a:rPr lang="en-US" altLang="ko-KR" sz="2800">
                <a:latin typeface="맑은 고딕"/>
              </a:rPr>
              <a:t>,</a:t>
            </a:r>
            <a:r>
              <a:rPr lang="ko-KR" altLang="en-US" sz="2800">
                <a:latin typeface="맑은 고딕"/>
              </a:rPr>
              <a:t> 저장 가능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44000" y="1699128"/>
            <a:ext cx="7948525" cy="38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2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20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 rotWithShape="1">
          <a:blip r:embed="rId4"/>
          <a:srcRect l="22350" b="-200000"/>
          <a:stretch>
            <a:fillRect/>
          </a:stretch>
        </p:blipFill>
        <p:spPr>
          <a:xfrm rot="5400000">
            <a:off x="2286000" y="952500"/>
            <a:ext cx="838200" cy="76200"/>
          </a:xfrm>
          <a:prstGeom prst="rect">
            <a:avLst/>
          </a:prstGeom>
        </p:spPr>
      </p:pic>
      <p:sp>
        <p:nvSpPr>
          <p:cNvPr id="22" name="TextBox 10"/>
          <p:cNvSpPr txBox="1"/>
          <p:nvPr/>
        </p:nvSpPr>
        <p:spPr>
          <a:xfrm>
            <a:off x="2667000" y="419100"/>
            <a:ext cx="78486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결과 </a:t>
            </a:r>
            <a:r>
              <a:rPr kumimoji="0" lang="en-US" altLang="ko-KR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 </a:t>
            </a: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게시판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2262" y="5352095"/>
            <a:ext cx="9533738" cy="46682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rcRect r="29780"/>
          <a:stretch>
            <a:fillRect/>
          </a:stretch>
        </p:blipFill>
        <p:spPr>
          <a:xfrm>
            <a:off x="9982199" y="1562100"/>
            <a:ext cx="6705601" cy="435419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rcRect r="30080"/>
          <a:stretch>
            <a:fillRect/>
          </a:stretch>
        </p:blipFill>
        <p:spPr>
          <a:xfrm>
            <a:off x="10270594" y="5524500"/>
            <a:ext cx="7255406" cy="472290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591800" y="9410700"/>
            <a:ext cx="914400" cy="45720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rot="16200000" flipH="1">
            <a:off x="10706100" y="9067800"/>
            <a:ext cx="381000" cy="1"/>
          </a:xfrm>
          <a:prstGeom prst="straightConnector1">
            <a:avLst/>
          </a:prstGeom>
          <a:ln>
            <a:headEnd w="med" len="med"/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10439400" y="8343900"/>
            <a:ext cx="1752600" cy="388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수정하기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0600" y="2787015"/>
            <a:ext cx="7696200" cy="1365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1.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게시판을 이용한 사용자간의 커뮤니케이션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2.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사용자가 저장했던 </a:t>
            </a: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3D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모델 수정</a:t>
            </a: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cs typeface="맑은 고딕"/>
              </a:rPr>
              <a:t>,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다운 가능</a:t>
            </a:r>
          </a:p>
        </p:txBody>
      </p:sp>
    </p:spTree>
    <p:extLst>
      <p:ext uri="{BB962C8B-B14F-4D97-AF65-F5344CB8AC3E}">
        <p14:creationId xmlns:p14="http://schemas.microsoft.com/office/powerpoint/2010/main" val="155496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/>
          </p:cNvPicPr>
          <p:nvPr/>
        </p:nvPicPr>
        <p:blipFill rotWithShape="1">
          <a:blip r:embed="rId5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 rotWithShape="1">
          <a:blip r:embed="rId7"/>
          <a:srcRect l="22350" b="-200000"/>
          <a:stretch>
            <a:fillRect/>
          </a:stretch>
        </p:blipFill>
        <p:spPr>
          <a:xfrm rot="5400000">
            <a:off x="2286000" y="952500"/>
            <a:ext cx="838200" cy="76200"/>
          </a:xfrm>
          <a:prstGeom prst="rect">
            <a:avLst/>
          </a:prstGeom>
        </p:spPr>
      </p:pic>
      <p:sp>
        <p:nvSpPr>
          <p:cNvPr id="16" name="TextBox 10"/>
          <p:cNvSpPr txBox="1"/>
          <p:nvPr/>
        </p:nvSpPr>
        <p:spPr>
          <a:xfrm>
            <a:off x="2971800" y="419100"/>
            <a:ext cx="55626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결과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17" name="bandicam 2024-10-15 21-37-48-56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685799" y="1714500"/>
            <a:ext cx="16643649" cy="7924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17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  <a:ln>
            <a:solidFill>
              <a:schemeClr val="lt1"/>
            </a:solidFill>
          </a:ln>
        </p:spPr>
      </p:pic>
      <p:sp>
        <p:nvSpPr>
          <p:cNvPr id="26" name="TextBox 4"/>
          <p:cNvSpPr txBox="1"/>
          <p:nvPr/>
        </p:nvSpPr>
        <p:spPr>
          <a:xfrm>
            <a:off x="2362201" y="3187700"/>
            <a:ext cx="13563600" cy="3911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8798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900" b="0" i="0" u="none" strike="noStrike" kern="1200" cap="none" spc="-300" normalizeH="0" baseline="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4.</a:t>
            </a:r>
            <a:r>
              <a:rPr kumimoji="0" lang="ko-KR" altLang="en-US" sz="10900" b="0" i="0" u="none" strike="noStrike" kern="1200" cap="none" spc="-300" normalizeH="0" baseline="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24316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143000" y="3009900"/>
            <a:ext cx="163068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  <a:defRPr/>
            </a:pPr>
            <a:r>
              <a:rPr lang="ko-KR" altLang="en-US" sz="3300" dirty="0">
                <a:latin typeface="맑은 고딕"/>
              </a:rPr>
              <a:t>본 프로젝트는 문서 편집</a:t>
            </a:r>
            <a:r>
              <a:rPr lang="en-US" altLang="ko-KR" sz="3300" dirty="0">
                <a:latin typeface="맑은 고딕"/>
              </a:rPr>
              <a:t> </a:t>
            </a:r>
            <a:r>
              <a:rPr lang="ko-KR" altLang="en-US" sz="3300" dirty="0">
                <a:latin typeface="맑은 고딕"/>
              </a:rPr>
              <a:t>기능과 </a:t>
            </a:r>
            <a:r>
              <a:rPr lang="en-US" altLang="ko-KR" sz="3300" dirty="0">
                <a:latin typeface="맑은 고딕"/>
              </a:rPr>
              <a:t>3D Editor</a:t>
            </a:r>
            <a:r>
              <a:rPr lang="ko-KR" altLang="en-US" sz="3300" dirty="0">
                <a:latin typeface="맑은 고딕"/>
              </a:rPr>
              <a:t>를 결합한 자유도 높은 커뮤니티 형태의</a:t>
            </a:r>
            <a:endParaRPr lang="en-US" altLang="ko-KR" sz="3300" dirty="0">
              <a:latin typeface="맑은 고딕"/>
            </a:endParaRPr>
          </a:p>
          <a:p>
            <a:pPr>
              <a:defRPr/>
            </a:pPr>
            <a:r>
              <a:rPr lang="en-US" altLang="ko-KR" sz="3300" dirty="0">
                <a:latin typeface="맑은 고딕"/>
              </a:rPr>
              <a:t>    WYSIWYG Editor</a:t>
            </a:r>
            <a:r>
              <a:rPr lang="ko-KR" altLang="en-US" sz="3300" dirty="0">
                <a:latin typeface="맑은 고딕"/>
              </a:rPr>
              <a:t> 로 설계함</a:t>
            </a:r>
            <a:r>
              <a:rPr lang="en-US" altLang="ko-KR" sz="3300" dirty="0">
                <a:latin typeface="맑은 고딕"/>
              </a:rPr>
              <a:t>.</a:t>
            </a:r>
          </a:p>
          <a:p>
            <a:pPr>
              <a:defRPr/>
            </a:pPr>
            <a:endParaRPr lang="en-US" altLang="ko-KR" sz="3300" dirty="0">
              <a:latin typeface="맑은 고딕"/>
            </a:endParaRPr>
          </a:p>
          <a:p>
            <a:pPr>
              <a:defRPr/>
            </a:pPr>
            <a:endParaRPr lang="en-US" altLang="ko-KR" sz="3300" dirty="0">
              <a:latin typeface="맑은 고딕"/>
            </a:endParaRPr>
          </a:p>
          <a:p>
            <a:pPr>
              <a:defRPr/>
            </a:pPr>
            <a:endParaRPr lang="en-US" altLang="ko-KR" sz="3300" dirty="0">
              <a:latin typeface="맑은 고딕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2.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Calibri"/>
              </a:rPr>
              <a:t> 다른 사람과 손쉽게 커뮤니티에서 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3D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Calibri"/>
              </a:rPr>
              <a:t> 모델을 공유할 수 있는 서비스 제공</a:t>
            </a:r>
            <a:r>
              <a:rPr lang="ko-KR" altLang="en-US" sz="3300" dirty="0">
                <a:solidFill>
                  <a:srgbClr val="000000"/>
                </a:solidFill>
                <a:latin typeface="맑은 고딕"/>
                <a:cs typeface="Calibri"/>
              </a:rPr>
              <a:t> 가능</a:t>
            </a:r>
            <a:r>
              <a:rPr kumimoji="0" lang="en-US" altLang="ko-KR" sz="3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300" b="0" i="0" u="none" strike="noStrike" kern="1200" cap="none" spc="0" normalizeH="0" baseline="0" dirty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300" b="0" i="0" u="none" strike="noStrike" kern="1200" cap="none" spc="0" normalizeH="0" baseline="0" dirty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300" b="0" i="0" u="none" strike="noStrike" kern="1200" cap="none" spc="0" normalizeH="0" baseline="0" dirty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3.</a:t>
            </a:r>
            <a:r>
              <a:rPr kumimoji="0" lang="ko-KR" altLang="en-US" sz="33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lang="ko-KR" altLang="en-US" sz="3300" dirty="0">
                <a:solidFill>
                  <a:srgbClr val="000000"/>
                </a:solidFill>
                <a:latin typeface="맑은 고딕"/>
                <a:cs typeface="Calibri"/>
              </a:rPr>
              <a:t>현재 코드는</a:t>
            </a:r>
            <a:r>
              <a:rPr lang="en-US" altLang="ko-KR" sz="3300" dirty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lang="en-US" altLang="ko-KR" sz="3300" dirty="0" err="1">
                <a:solidFill>
                  <a:srgbClr val="000000"/>
                </a:solidFill>
                <a:latin typeface="맑은 고딕"/>
                <a:cs typeface="Calibri"/>
              </a:rPr>
              <a:t>ThreeJS</a:t>
            </a:r>
            <a:r>
              <a:rPr lang="en-US" altLang="ko-KR" sz="3300" dirty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lang="ko-KR" altLang="en-US" sz="3300" dirty="0">
                <a:solidFill>
                  <a:srgbClr val="000000"/>
                </a:solidFill>
                <a:latin typeface="맑은 고딕"/>
                <a:cs typeface="Calibri"/>
              </a:rPr>
              <a:t>이벤트 관리를 위해 공식 문서의 일반 </a:t>
            </a:r>
            <a:r>
              <a:rPr lang="en-US" altLang="ko-KR" sz="3300" dirty="0">
                <a:solidFill>
                  <a:srgbClr val="000000"/>
                </a:solidFill>
                <a:latin typeface="맑은 고딕"/>
                <a:cs typeface="Calibri"/>
              </a:rPr>
              <a:t>JS </a:t>
            </a:r>
            <a:r>
              <a:rPr lang="ko-KR" altLang="en-US" sz="3300" dirty="0">
                <a:solidFill>
                  <a:srgbClr val="000000"/>
                </a:solidFill>
                <a:latin typeface="맑은 고딕"/>
                <a:cs typeface="Calibri"/>
              </a:rPr>
              <a:t>문법이 많으므로</a:t>
            </a:r>
            <a:r>
              <a:rPr lang="en-US" altLang="ko-KR" sz="3300" dirty="0">
                <a:solidFill>
                  <a:srgbClr val="000000"/>
                </a:solidFill>
                <a:latin typeface="맑은 고딕"/>
                <a:cs typeface="Calibri"/>
              </a:rPr>
              <a:t>,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300" dirty="0">
                <a:solidFill>
                  <a:srgbClr val="000000"/>
                </a:solidFill>
                <a:latin typeface="맑은 고딕"/>
                <a:cs typeface="Calibri"/>
              </a:rPr>
              <a:t>   </a:t>
            </a:r>
            <a:r>
              <a:rPr lang="ko-KR" altLang="en-US" sz="3300" dirty="0">
                <a:solidFill>
                  <a:srgbClr val="000000"/>
                </a:solidFill>
                <a:latin typeface="맑은 고딕"/>
                <a:cs typeface="Calibri"/>
              </a:rPr>
              <a:t>차후 코드</a:t>
            </a:r>
            <a:r>
              <a:rPr lang="en-US" altLang="ko-KR" sz="3300" dirty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lang="ko-KR" altLang="en-US" sz="3300" dirty="0" err="1">
                <a:solidFill>
                  <a:srgbClr val="000000"/>
                </a:solidFill>
                <a:latin typeface="맑은 고딕"/>
                <a:cs typeface="Calibri"/>
              </a:rPr>
              <a:t>리팩토링을</a:t>
            </a:r>
            <a:r>
              <a:rPr lang="ko-KR" altLang="en-US" sz="3300" dirty="0">
                <a:solidFill>
                  <a:srgbClr val="000000"/>
                </a:solidFill>
                <a:latin typeface="맑은 고딕"/>
                <a:cs typeface="Calibri"/>
              </a:rPr>
              <a:t> 통해 객체별 상태 관리가</a:t>
            </a:r>
            <a:r>
              <a:rPr lang="en-US" altLang="ko-KR" sz="3300" dirty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lang="ko-KR" altLang="en-US" sz="3300" dirty="0">
                <a:solidFill>
                  <a:srgbClr val="000000"/>
                </a:solidFill>
                <a:latin typeface="맑은 고딕"/>
                <a:cs typeface="Calibri"/>
              </a:rPr>
              <a:t>용이하게 수정되야 함</a:t>
            </a:r>
            <a:r>
              <a:rPr lang="en-US" altLang="ko-KR" sz="3300" dirty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1295400" y="4838700"/>
            <a:ext cx="1569720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95400" y="6896100"/>
            <a:ext cx="15697200" cy="0"/>
          </a:xfrm>
          <a:prstGeom prst="line">
            <a:avLst/>
          </a:prstGeom>
          <a:noFill/>
          <a:ln w="9525" cap="flat" cmpd="sng" algn="ctr">
            <a:solidFill>
              <a:srgbClr val="4F81BD">
                <a:alpha val="100000"/>
              </a:srgbClr>
            </a:solidFill>
            <a:prstDash val="dash"/>
          </a:ln>
        </p:spPr>
      </p:cxnSp>
      <p:pic>
        <p:nvPicPr>
          <p:cNvPr id="33" name="Picture 2"/>
          <p:cNvPicPr>
            <a:picLocks noChangeAspect="1"/>
          </p:cNvPicPr>
          <p:nvPr/>
        </p:nvPicPr>
        <p:blipFill rotWithShape="1">
          <a:blip r:embed="rId2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3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35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4</a:t>
            </a:r>
          </a:p>
        </p:txBody>
      </p:sp>
      <p:pic>
        <p:nvPicPr>
          <p:cNvPr id="36" name="Picture 3"/>
          <p:cNvPicPr>
            <a:picLocks noChangeAspect="1"/>
          </p:cNvPicPr>
          <p:nvPr/>
        </p:nvPicPr>
        <p:blipFill rotWithShape="1">
          <a:blip r:embed="rId4"/>
          <a:srcRect l="22350" b="-200000"/>
          <a:stretch>
            <a:fillRect/>
          </a:stretch>
        </p:blipFill>
        <p:spPr>
          <a:xfrm rot="5400000">
            <a:off x="2286000" y="952500"/>
            <a:ext cx="838200" cy="76200"/>
          </a:xfrm>
          <a:prstGeom prst="rect">
            <a:avLst/>
          </a:prstGeom>
        </p:spPr>
      </p:pic>
      <p:sp>
        <p:nvSpPr>
          <p:cNvPr id="37" name="TextBox 10"/>
          <p:cNvSpPr txBox="1"/>
          <p:nvPr/>
        </p:nvSpPr>
        <p:spPr>
          <a:xfrm>
            <a:off x="2743200" y="419100"/>
            <a:ext cx="28956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결론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5700" y="3898900"/>
            <a:ext cx="15989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22925" y="723900"/>
            <a:ext cx="7042150" cy="2311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r>
              <a:rPr lang="en-US" sz="5000" b="0" i="0" u="none" strike="noStrike" spc="-300">
                <a:solidFill>
                  <a:schemeClr val="tx1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[</a:t>
            </a:r>
            <a:r>
              <a:rPr lang="ko-KR" sz="5000" b="0" i="0" u="none" strike="noStrike" spc="-300">
                <a:solidFill>
                  <a:schemeClr val="tx1"/>
                </a:solidFill>
                <a:highlight>
                  <a:srgbClr val="FFFFFF"/>
                </a:highlight>
                <a:latin typeface="맑은 고딕"/>
              </a:rPr>
              <a:t>진행</a:t>
            </a:r>
            <a:r>
              <a:rPr lang="en-US" sz="5000" b="0" i="0" u="none" strike="noStrike" spc="-300">
                <a:solidFill>
                  <a:schemeClr val="tx1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 </a:t>
            </a:r>
            <a:r>
              <a:rPr lang="ko-KR" sz="5000" b="0" i="0" u="none" strike="noStrike" spc="-300">
                <a:solidFill>
                  <a:schemeClr val="tx1"/>
                </a:solidFill>
                <a:highlight>
                  <a:srgbClr val="FFFFFF"/>
                </a:highlight>
                <a:latin typeface="맑은 고딕"/>
              </a:rPr>
              <a:t>순서</a:t>
            </a:r>
            <a:r>
              <a:rPr lang="en-US" sz="5000" b="0" i="0" u="none" strike="noStrike" spc="-300">
                <a:solidFill>
                  <a:schemeClr val="tx1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]</a:t>
            </a:r>
            <a:r>
              <a:rPr lang="en-US" sz="3000" b="0" i="0" u="none" strike="noStrike" spc="-300">
                <a:solidFill>
                  <a:srgbClr val="4585FB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799" y="7469500"/>
            <a:ext cx="16916400" cy="78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600">
                <a:latin typeface="맑은 고딕"/>
              </a:rPr>
              <a:t>    개발 배경    프로젝트 개요    프로젝트 결과       결론             </a:t>
            </a:r>
          </a:p>
        </p:txBody>
      </p:sp>
      <p:grpSp>
        <p:nvGrpSpPr>
          <p:cNvPr id="10" name="그룹 21"/>
          <p:cNvGrpSpPr/>
          <p:nvPr/>
        </p:nvGrpSpPr>
        <p:grpSpPr>
          <a:xfrm>
            <a:off x="1828798" y="4533900"/>
            <a:ext cx="14782800" cy="2590800"/>
            <a:chOff x="1786208" y="4042876"/>
            <a:chExt cx="11595476" cy="2014230"/>
          </a:xfrm>
        </p:grpSpPr>
        <p:grpSp>
          <p:nvGrpSpPr>
            <p:cNvPr id="11" name="Group 17"/>
            <p:cNvGrpSpPr/>
            <p:nvPr/>
          </p:nvGrpSpPr>
          <p:grpSpPr>
            <a:xfrm>
              <a:off x="1786208" y="4066472"/>
              <a:ext cx="1990635" cy="1990635"/>
              <a:chOff x="0" y="0"/>
              <a:chExt cx="812800" cy="812800"/>
            </a:xfrm>
          </p:grpSpPr>
          <p:sp>
            <p:nvSpPr>
              <p:cNvPr id="12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DDF6">
                  <a:alpha val="100000"/>
                </a:srgbClr>
              </a:solidFill>
            </p:spPr>
            <p:txBody>
              <a:bodyPr/>
              <a:lstStyle/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3" name="TextBox 19"/>
              <p:cNvSpPr txBox="1"/>
              <p:nvPr/>
            </p:nvSpPr>
            <p:spPr>
              <a:xfrm>
                <a:off x="76200" y="20328"/>
                <a:ext cx="660400" cy="755650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marL="0" indent="0" algn="ctr" defTabSz="914400" rtl="0" eaLnBrk="1" latinLnBrk="0" hangingPunct="1">
                  <a:lnSpc>
                    <a:spcPts val="56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4000" b="0" i="0" u="none" strike="noStrike" kern="1200" cap="none" spc="0" normalizeH="0" baseline="0">
                    <a:solidFill>
                      <a:srgbClr val="000000"/>
                    </a:solidFill>
                    <a:latin typeface="TDTD와이즈굴림"/>
                  </a:rPr>
                  <a:t>1</a:t>
                </a:r>
              </a:p>
            </p:txBody>
          </p:sp>
        </p:grpSp>
        <p:grpSp>
          <p:nvGrpSpPr>
            <p:cNvPr id="14" name="Group 23"/>
            <p:cNvGrpSpPr/>
            <p:nvPr/>
          </p:nvGrpSpPr>
          <p:grpSpPr>
            <a:xfrm>
              <a:off x="4937663" y="4062156"/>
              <a:ext cx="1990635" cy="1990635"/>
              <a:chOff x="0" y="0"/>
              <a:chExt cx="812800" cy="812800"/>
            </a:xfrm>
          </p:grpSpPr>
          <p:sp>
            <p:nvSpPr>
              <p:cNvPr id="15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DDF6">
                  <a:alpha val="100000"/>
                </a:srgbClr>
              </a:solidFill>
            </p:spPr>
            <p:txBody>
              <a:bodyPr/>
              <a:lstStyle/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6" name="TextBox 25"/>
              <p:cNvSpPr txBox="1"/>
              <p:nvPr/>
            </p:nvSpPr>
            <p:spPr>
              <a:xfrm>
                <a:off x="97802" y="23837"/>
                <a:ext cx="660400" cy="746125"/>
              </a:xfrm>
              <a:prstGeom prst="rect">
                <a:avLst/>
              </a:prstGeom>
            </p:spPr>
            <p:txBody>
              <a:bodyPr lIns="20451" tIns="20451" rIns="20451" bIns="20451" anchor="ctr"/>
              <a:lstStyle/>
              <a:p>
                <a:pPr marL="0" indent="0" algn="ctr" defTabSz="914400" rtl="0" eaLnBrk="1" latinLnBrk="0" hangingPunct="1">
                  <a:lnSpc>
                    <a:spcPts val="5599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3999" b="0" i="0" u="none" strike="noStrike" kern="1200" cap="none" spc="0" normalizeH="0" baseline="0">
                    <a:solidFill>
                      <a:srgbClr val="000000"/>
                    </a:solidFill>
                    <a:latin typeface="TDTD와이즈굴림"/>
                  </a:rPr>
                  <a:t>2</a:t>
                </a:r>
              </a:p>
            </p:txBody>
          </p:sp>
        </p:grpSp>
        <p:sp>
          <p:nvSpPr>
            <p:cNvPr id="17" name="AutoShape 29"/>
            <p:cNvSpPr/>
            <p:nvPr/>
          </p:nvSpPr>
          <p:spPr>
            <a:xfrm flipV="1">
              <a:off x="3775007" y="5061779"/>
              <a:ext cx="1162662" cy="10416"/>
            </a:xfrm>
            <a:prstGeom prst="line">
              <a:avLst/>
            </a:prstGeom>
            <a:ln w="47625" cap="flat">
              <a:solidFill>
                <a:srgbClr val="000000">
                  <a:alpha val="100000"/>
                </a:srgbClr>
              </a:solidFill>
              <a:prstDash val="sysDash"/>
              <a:headEnd w="sm" len="sm"/>
              <a:tailEnd w="sm" len="sm"/>
            </a:ln>
          </p:spPr>
          <p:txBody>
            <a:bodyPr wrap="square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18" name="Group 23"/>
            <p:cNvGrpSpPr/>
            <p:nvPr/>
          </p:nvGrpSpPr>
          <p:grpSpPr>
            <a:xfrm>
              <a:off x="8104591" y="4042876"/>
              <a:ext cx="1990635" cy="1990635"/>
              <a:chOff x="0" y="0"/>
              <a:chExt cx="812800" cy="812800"/>
            </a:xfrm>
          </p:grpSpPr>
          <p:sp>
            <p:nvSpPr>
              <p:cNvPr id="19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DDF6">
                  <a:alpha val="100000"/>
                </a:srgbClr>
              </a:solidFill>
            </p:spPr>
            <p:txBody>
              <a:bodyPr/>
              <a:lstStyle/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0" name="TextBox 25"/>
              <p:cNvSpPr txBox="1"/>
              <p:nvPr/>
            </p:nvSpPr>
            <p:spPr>
              <a:xfrm>
                <a:off x="7060" y="48378"/>
                <a:ext cx="802721" cy="746125"/>
              </a:xfrm>
              <a:prstGeom prst="rect">
                <a:avLst/>
              </a:prstGeom>
            </p:spPr>
            <p:txBody>
              <a:bodyPr lIns="20451" tIns="20451" rIns="20451" bIns="20451" anchor="ctr"/>
              <a:lstStyle/>
              <a:p>
                <a:pPr marL="0" indent="0" algn="ctr" defTabSz="914400" rtl="0" eaLnBrk="1" latinLnBrk="0" hangingPunct="1">
                  <a:lnSpc>
                    <a:spcPts val="5599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3999" b="0" i="0" u="none" strike="noStrike" kern="1200" cap="none" spc="0" normalizeH="0" baseline="0">
                    <a:solidFill>
                      <a:srgbClr val="000000"/>
                    </a:solidFill>
                    <a:latin typeface="TDTD와이즈굴림"/>
                  </a:rPr>
                  <a:t>3</a:t>
                </a:r>
              </a:p>
            </p:txBody>
          </p:sp>
        </p:grpSp>
        <p:sp>
          <p:nvSpPr>
            <p:cNvPr id="21" name="AutoShape 29"/>
            <p:cNvSpPr/>
            <p:nvPr/>
          </p:nvSpPr>
          <p:spPr>
            <a:xfrm flipV="1">
              <a:off x="6941928" y="5042500"/>
              <a:ext cx="1162662" cy="10416"/>
            </a:xfrm>
            <a:prstGeom prst="line">
              <a:avLst/>
            </a:prstGeom>
            <a:ln w="47625" cap="flat">
              <a:solidFill>
                <a:srgbClr val="000000">
                  <a:alpha val="100000"/>
                </a:srgbClr>
              </a:solidFill>
              <a:prstDash val="sysDash"/>
              <a:headEnd w="sm" len="sm"/>
              <a:tailEnd w="sm" len="sm"/>
            </a:ln>
          </p:spPr>
          <p:txBody>
            <a:bodyPr wrap="square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22" name="Group 23"/>
            <p:cNvGrpSpPr/>
            <p:nvPr/>
          </p:nvGrpSpPr>
          <p:grpSpPr>
            <a:xfrm>
              <a:off x="11229948" y="4057609"/>
              <a:ext cx="2151737" cy="1990635"/>
              <a:chOff x="-16969" y="0"/>
              <a:chExt cx="878579" cy="812800"/>
            </a:xfrm>
          </p:grpSpPr>
          <p:sp>
            <p:nvSpPr>
              <p:cNvPr id="23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4DDF6">
                  <a:alpha val="100000"/>
                </a:srgbClr>
              </a:solidFill>
            </p:spPr>
            <p:txBody>
              <a:bodyPr/>
              <a:lstStyle/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4" name="TextBox 25"/>
              <p:cNvSpPr txBox="1"/>
              <p:nvPr/>
            </p:nvSpPr>
            <p:spPr>
              <a:xfrm>
                <a:off x="-16969" y="33469"/>
                <a:ext cx="878579" cy="746125"/>
              </a:xfrm>
              <a:prstGeom prst="rect">
                <a:avLst/>
              </a:prstGeom>
            </p:spPr>
            <p:txBody>
              <a:bodyPr lIns="20451" tIns="20451" rIns="20451" bIns="20451" anchor="ctr"/>
              <a:lstStyle/>
              <a:p>
                <a:pPr marL="0" indent="0" algn="ctr" defTabSz="914400" rtl="0" eaLnBrk="1" latinLnBrk="0" hangingPunct="1">
                  <a:lnSpc>
                    <a:spcPts val="5599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sz="3999" b="0" i="0" u="none" strike="noStrike" kern="1200" cap="none" spc="0" normalizeH="0" baseline="0">
                    <a:solidFill>
                      <a:srgbClr val="000000"/>
                    </a:solidFill>
                    <a:latin typeface="TDTD와이즈굴림"/>
                  </a:rPr>
                  <a:t>4</a:t>
                </a:r>
              </a:p>
            </p:txBody>
          </p:sp>
        </p:grpSp>
        <p:sp>
          <p:nvSpPr>
            <p:cNvPr id="25" name="AutoShape 29"/>
            <p:cNvSpPr/>
            <p:nvPr/>
          </p:nvSpPr>
          <p:spPr>
            <a:xfrm flipV="1">
              <a:off x="10108849" y="5057232"/>
              <a:ext cx="1162662" cy="10416"/>
            </a:xfrm>
            <a:prstGeom prst="line">
              <a:avLst/>
            </a:prstGeom>
            <a:ln w="47625" cap="flat">
              <a:solidFill>
                <a:srgbClr val="000000">
                  <a:alpha val="100000"/>
                </a:srgbClr>
              </a:solidFill>
              <a:prstDash val="sysDash"/>
              <a:headEnd w="sm" len="sm"/>
              <a:tailEnd w="sm" len="sm"/>
            </a:ln>
          </p:spPr>
          <p:txBody>
            <a:bodyPr wrap="square"/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2400300"/>
            <a:ext cx="14986000" cy="4902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r>
              <a:rPr lang="en-US" sz="20100" b="0" i="0" u="none" strike="noStrike">
                <a:solidFill>
                  <a:schemeClr val="tx1"/>
                </a:solidFill>
                <a:latin typeface="맑은 고딕"/>
                <a:ea typeface="맑은 고딕"/>
              </a:rPr>
              <a:t>Q&amp;A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7951470"/>
            <a:ext cx="4038600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kern="100" spc="-8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/>
                <a:ea typeface="Pretendard ExtraBold"/>
                <a:cs typeface="Pretendard ExtraBold"/>
              </a:rPr>
              <a:t>Project</a:t>
            </a:r>
            <a:r>
              <a:rPr lang="ko-KR" altLang="en-US" sz="1600" kern="100" spc="-8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/>
                <a:ea typeface="Pretendard ExtraBold"/>
                <a:cs typeface="Pretendard ExtraBold"/>
              </a:rPr>
              <a:t> </a:t>
            </a:r>
            <a:r>
              <a:rPr lang="en-US" altLang="ko-KR" sz="1600" kern="100" spc="-8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ExtraBold"/>
                <a:ea typeface="Pretendard ExtraBold"/>
                <a:cs typeface="Pretendard ExtraBold"/>
              </a:rPr>
              <a:t>Github</a:t>
            </a:r>
          </a:p>
          <a:p>
            <a:pPr lvl="0">
              <a:defRPr/>
            </a:pPr>
            <a:r>
              <a:rPr lang="en-US" altLang="ko-KR" sz="1600" kern="100" spc="-4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Pretendard Medium"/>
                <a:ea typeface="Pretendard Medium"/>
                <a:cs typeface="Pretendard Medium"/>
                <a:hlinkClick r:id="rId4"/>
              </a:rPr>
              <a:t>https://github.com/hesuhesu/SW_</a:t>
            </a:r>
            <a:r>
              <a:rPr lang="en-US" altLang="ko-KR" sz="1600" kern="100" spc="-4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Medium"/>
                <a:ea typeface="Pretendard Medium"/>
                <a:cs typeface="Pretendard Medium"/>
                <a:hlinkClick r:id="rId4"/>
              </a:rPr>
              <a:t>Project</a:t>
            </a:r>
            <a:endParaRPr lang="en-US" altLang="ko-KR" sz="1600" kern="100" spc="-4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Medium"/>
              <a:ea typeface="Pretendard Medium"/>
              <a:cs typeface="Pretendard Medium"/>
            </a:endParaRPr>
          </a:p>
          <a:p>
            <a:pPr lvl="0">
              <a:defRPr/>
            </a:pPr>
            <a:endParaRPr lang="en-US" altLang="ko-KR" sz="1600" kern="100" spc="-40">
              <a:ln w="9525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Pretendard Medium"/>
              <a:ea typeface="Pretendard Medium"/>
              <a:cs typeface="Pretendard Medium"/>
            </a:endParaRPr>
          </a:p>
          <a:p>
            <a:pPr lvl="0">
              <a:defRPr/>
            </a:pPr>
            <a:r>
              <a:rPr lang="en-US" altLang="ko-KR" sz="1600" kern="100" spc="-4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Medium"/>
                <a:ea typeface="Pretendard Medium"/>
                <a:cs typeface="Pretendard Medium"/>
              </a:rPr>
              <a:t>Deployment Site</a:t>
            </a:r>
          </a:p>
          <a:p>
            <a:pPr lvl="0">
              <a:defRPr/>
            </a:pPr>
            <a:r>
              <a:rPr lang="en-US" altLang="ko-KR" sz="1600" kern="100" spc="-40">
                <a:ln w="9525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Pretendard Medium"/>
                <a:ea typeface="Pretendard Medium"/>
                <a:cs typeface="Pretendard Medium"/>
                <a:hlinkClick r:id="rId5"/>
              </a:rPr>
              <a:t>https://gltfeditor.o-r.kr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34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1000" y="2590800"/>
            <a:ext cx="14986000" cy="4902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r>
              <a:rPr lang="ko-KR" sz="20100" b="0" i="0" u="none" strike="noStrike">
                <a:solidFill>
                  <a:schemeClr val="tx1"/>
                </a:solidFill>
                <a:ea typeface="Pretendard Bold"/>
              </a:rPr>
              <a:t>감사합니다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  <a:ln>
            <a:solidFill>
              <a:schemeClr val="lt1"/>
            </a:solidFill>
          </a:ln>
        </p:spPr>
      </p:pic>
      <p:sp>
        <p:nvSpPr>
          <p:cNvPr id="26" name="TextBox 4"/>
          <p:cNvSpPr txBox="1"/>
          <p:nvPr/>
        </p:nvSpPr>
        <p:spPr>
          <a:xfrm>
            <a:off x="2362201" y="3187700"/>
            <a:ext cx="13563600" cy="3911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8798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900" b="0" i="0" u="none" strike="noStrike" kern="1200" cap="none" spc="-300" normalizeH="0" baseline="0">
                <a:solidFill>
                  <a:schemeClr val="tx1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1.</a:t>
            </a:r>
            <a:r>
              <a:rPr kumimoji="0" lang="ko-KR" altLang="en-US" sz="10900" b="0" i="0" u="none" strike="noStrike" kern="1200" cap="none" spc="-300" normalizeH="0" baseline="0">
                <a:solidFill>
                  <a:schemeClr val="tx1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 개발 배경과</a:t>
            </a:r>
            <a:r>
              <a:rPr kumimoji="0" lang="en-US" sz="12400" b="0" i="0" u="none" strike="noStrike" kern="1200" cap="none" spc="-300" normalizeH="0" baseline="0">
                <a:solidFill>
                  <a:schemeClr val="tx1"/>
                </a:solidFill>
                <a:highlight>
                  <a:srgbClr val="FFFFFF"/>
                </a:highlight>
                <a:latin typeface="Pretendard Bold"/>
              </a:rPr>
              <a:t> </a:t>
            </a:r>
            <a:r>
              <a:rPr kumimoji="0" lang="ko-KR" altLang="en-US" sz="10900" b="0" i="0" u="none" strike="noStrike" kern="1200" cap="none" spc="-300" normalizeH="0" baseline="0">
                <a:solidFill>
                  <a:schemeClr val="tx1"/>
                </a:solidFill>
                <a:highlight>
                  <a:srgbClr val="FFFFFF"/>
                </a:highlight>
                <a:latin typeface="Pretendard Bold"/>
              </a:rPr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4643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rcRect l="22350" b="-200000"/>
          <a:stretch>
            <a:fillRect/>
          </a:stretch>
        </p:blipFill>
        <p:spPr>
          <a:xfrm rot="5400000">
            <a:off x="1905000" y="952500"/>
            <a:ext cx="838200" cy="7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chemeClr val="tx1"/>
                </a:solidFill>
                <a:latin typeface="맑은 고딕"/>
                <a:ea typeface="맑은 고딕"/>
              </a:rPr>
              <a:t>01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2667000" y="419100"/>
            <a:ext cx="82296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chemeClr val="tx1"/>
                </a:solidFill>
                <a:latin typeface="맑은 고딕"/>
              </a:rPr>
              <a:t>개발 배경 </a:t>
            </a:r>
            <a:r>
              <a:rPr kumimoji="0" lang="en-US" altLang="ko-KR" sz="5000" b="0" i="0" u="none" strike="noStrike" kern="1200" cap="none" spc="0" normalizeH="0" baseline="0">
                <a:solidFill>
                  <a:schemeClr val="tx1"/>
                </a:solidFill>
                <a:latin typeface="맑은 고딕"/>
              </a:rPr>
              <a:t>: WYSIWYG Editor</a:t>
            </a:r>
            <a:r>
              <a:rPr kumimoji="0" lang="en-US" altLang="ko-KR" sz="6000" b="0" i="0" u="none" strike="noStrike" kern="1200" cap="none" spc="0" normalizeH="0" baseline="0">
                <a:solidFill>
                  <a:schemeClr val="tx1"/>
                </a:solidFill>
                <a:latin typeface="맑은 고딕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333500"/>
            <a:ext cx="11277600" cy="280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3900">
              <a:latin typeface="맑은 고딕"/>
            </a:endParaRPr>
          </a:p>
          <a:p>
            <a:pPr>
              <a:defRPr/>
            </a:pPr>
            <a:r>
              <a:rPr lang="en-US" altLang="ko-KR" sz="2800">
                <a:latin typeface="맑은 고딕"/>
              </a:rPr>
              <a:t>1.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latin typeface="맑은 고딕"/>
              </a:rPr>
              <a:t>What You See Is What You Get</a:t>
            </a:r>
            <a:r>
              <a:rPr lang="ko-KR" altLang="en-US" sz="2800">
                <a:latin typeface="맑은 고딕"/>
              </a:rPr>
              <a:t> 약자</a:t>
            </a:r>
          </a:p>
          <a:p>
            <a:pPr>
              <a:defRPr/>
            </a:pPr>
            <a:endParaRPr lang="ko-KR" altLang="en-US" sz="2800">
              <a:latin typeface="맑은 고딕"/>
            </a:endParaRPr>
          </a:p>
          <a:p>
            <a:pPr>
              <a:defRPr/>
            </a:pPr>
            <a:r>
              <a:rPr lang="en-US" altLang="ko-KR" sz="2800">
                <a:latin typeface="맑은 고딕"/>
              </a:rPr>
              <a:t>2.</a:t>
            </a:r>
            <a:r>
              <a:rPr lang="ko-KR" altLang="en-US" sz="2800">
                <a:latin typeface="맑은 고딕"/>
              </a:rPr>
              <a:t> 문서 작성법이나 전문 에디터를 </a:t>
            </a:r>
            <a:r>
              <a:rPr lang="en-US" altLang="ko-KR" sz="2800">
                <a:latin typeface="맑은 고딕"/>
              </a:rPr>
              <a:t>GUI</a:t>
            </a:r>
            <a:r>
              <a:rPr lang="ko-KR" altLang="en-US" sz="2800">
                <a:latin typeface="맑은 고딕"/>
              </a:rPr>
              <a:t>로 구현한 기술</a:t>
            </a:r>
          </a:p>
          <a:p>
            <a:pPr>
              <a:defRPr/>
            </a:pPr>
            <a:endParaRPr lang="ko-KR" altLang="en-US" sz="2800">
              <a:latin typeface="맑은 고딕"/>
            </a:endParaRPr>
          </a:p>
          <a:p>
            <a:pPr>
              <a:defRPr/>
            </a:pPr>
            <a:r>
              <a:rPr lang="en-US" altLang="ko-KR" sz="2800">
                <a:latin typeface="맑은 고딕"/>
              </a:rPr>
              <a:t>3.</a:t>
            </a:r>
            <a:r>
              <a:rPr lang="ko-KR" altLang="en-US" sz="2800">
                <a:latin typeface="맑은 고딕"/>
              </a:rPr>
              <a:t> 대표적인 예시</a:t>
            </a:r>
            <a:r>
              <a:rPr lang="en-US" altLang="ko-KR" sz="2800">
                <a:latin typeface="맑은 고딕"/>
              </a:rPr>
              <a:t>(</a:t>
            </a:r>
            <a:r>
              <a:rPr lang="ko-KR" altLang="en-US" sz="2800">
                <a:latin typeface="맑은 고딕"/>
              </a:rPr>
              <a:t>워드 프로세서</a:t>
            </a:r>
            <a:r>
              <a:rPr lang="en-US" altLang="ko-KR" sz="2800">
                <a:latin typeface="맑은 고딕"/>
              </a:rPr>
              <a:t>,</a:t>
            </a:r>
            <a:r>
              <a:rPr lang="ko-KR" altLang="en-US" sz="2800">
                <a:latin typeface="맑은 고딕"/>
              </a:rPr>
              <a:t> 네이버 메일</a:t>
            </a:r>
            <a:r>
              <a:rPr lang="en-US" altLang="ko-KR" sz="2800">
                <a:latin typeface="맑은 고딕"/>
              </a:rPr>
              <a:t>,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latin typeface="맑은 고딕"/>
              </a:rPr>
              <a:t>IDE(</a:t>
            </a:r>
            <a:r>
              <a:rPr lang="ko-KR" altLang="en-US" sz="2800">
                <a:latin typeface="맑은 고딕"/>
              </a:rPr>
              <a:t>통합 개발 환경</a:t>
            </a:r>
            <a:r>
              <a:rPr lang="en-US" altLang="ko-KR" sz="2800">
                <a:latin typeface="맑은 고딕"/>
              </a:rPr>
              <a:t>))..</a:t>
            </a:r>
          </a:p>
        </p:txBody>
      </p:sp>
      <p:cxnSp>
        <p:nvCxnSpPr>
          <p:cNvPr id="15" name="직선 연결선 14"/>
          <p:cNvCxnSpPr/>
          <p:nvPr/>
        </p:nvCxnSpPr>
        <p:spPr>
          <a:xfrm rot="16200000" flipH="1">
            <a:off x="3714602" y="7220098"/>
            <a:ext cx="5067596" cy="0"/>
          </a:xfrm>
          <a:prstGeom prst="line">
            <a:avLst/>
          </a:prstGeom>
          <a:ln w="3175">
            <a:solidFill>
              <a:schemeClr val="dk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5"/>
          <p:cNvSpPr/>
          <p:nvPr/>
        </p:nvSpPr>
        <p:spPr>
          <a:xfrm>
            <a:off x="381000" y="4594603"/>
            <a:ext cx="5653461" cy="5197097"/>
          </a:xfrm>
          <a:custGeom>
            <a:avLst/>
            <a:gdLst/>
            <a:ahLst/>
            <a:cxnLst/>
            <a:rect l="l" t="t" r="r" b="b"/>
            <a:pathLst>
              <a:path w="6324600" h="5814060">
                <a:moveTo>
                  <a:pt x="5095240" y="0"/>
                </a:moveTo>
                <a:lnTo>
                  <a:pt x="5412740" y="0"/>
                </a:lnTo>
                <a:moveTo>
                  <a:pt x="5412740" y="0"/>
                </a:moveTo>
                <a:lnTo>
                  <a:pt x="6324600" y="0"/>
                </a:lnTo>
                <a:lnTo>
                  <a:pt x="6324600" y="5441950"/>
                </a:lnTo>
                <a:cubicBezTo>
                  <a:pt x="6324600" y="5599430"/>
                  <a:pt x="6225540" y="5735320"/>
                  <a:pt x="6087110" y="5788660"/>
                </a:cubicBezTo>
                <a:lnTo>
                  <a:pt x="6087110" y="5814060"/>
                </a:lnTo>
                <a:lnTo>
                  <a:pt x="372110" y="5814060"/>
                </a:lnTo>
                <a:cubicBezTo>
                  <a:pt x="167640" y="5812790"/>
                  <a:pt x="0" y="5645150"/>
                  <a:pt x="0" y="5440680"/>
                </a:cubicBezTo>
                <a:lnTo>
                  <a:pt x="0" y="0"/>
                </a:lnTo>
                <a:lnTo>
                  <a:pt x="5095240" y="0"/>
                </a:lnTo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Freeform 5"/>
          <p:cNvSpPr/>
          <p:nvPr/>
        </p:nvSpPr>
        <p:spPr>
          <a:xfrm>
            <a:off x="6400800" y="4610100"/>
            <a:ext cx="5863571" cy="5037680"/>
          </a:xfrm>
          <a:custGeom>
            <a:avLst/>
            <a:gdLst/>
            <a:ahLst/>
            <a:cxnLst/>
            <a:rect l="l" t="t" r="r" b="b"/>
            <a:pathLst>
              <a:path w="6324600" h="5814060">
                <a:moveTo>
                  <a:pt x="5095240" y="0"/>
                </a:moveTo>
                <a:lnTo>
                  <a:pt x="5412740" y="0"/>
                </a:lnTo>
                <a:moveTo>
                  <a:pt x="5412740" y="0"/>
                </a:moveTo>
                <a:lnTo>
                  <a:pt x="6324600" y="0"/>
                </a:lnTo>
                <a:lnTo>
                  <a:pt x="6324600" y="5441950"/>
                </a:lnTo>
                <a:cubicBezTo>
                  <a:pt x="6324600" y="5599430"/>
                  <a:pt x="6225540" y="5735320"/>
                  <a:pt x="6087110" y="5788660"/>
                </a:cubicBezTo>
                <a:lnTo>
                  <a:pt x="6087110" y="5814060"/>
                </a:lnTo>
                <a:lnTo>
                  <a:pt x="372110" y="5814060"/>
                </a:lnTo>
                <a:cubicBezTo>
                  <a:pt x="167640" y="5812790"/>
                  <a:pt x="0" y="5645150"/>
                  <a:pt x="0" y="5440680"/>
                </a:cubicBezTo>
                <a:lnTo>
                  <a:pt x="0" y="0"/>
                </a:lnTo>
                <a:lnTo>
                  <a:pt x="5095240" y="0"/>
                </a:lnTo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</p:spPr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Freeform 5"/>
          <p:cNvSpPr/>
          <p:nvPr/>
        </p:nvSpPr>
        <p:spPr>
          <a:xfrm>
            <a:off x="12628396" y="4610100"/>
            <a:ext cx="5375608" cy="5122675"/>
          </a:xfrm>
          <a:custGeom>
            <a:avLst/>
            <a:gdLst/>
            <a:ahLst/>
            <a:cxnLst/>
            <a:rect l="l" t="t" r="r" b="b"/>
            <a:pathLst>
              <a:path w="6324600" h="5814060">
                <a:moveTo>
                  <a:pt x="5095240" y="0"/>
                </a:moveTo>
                <a:lnTo>
                  <a:pt x="5412740" y="0"/>
                </a:lnTo>
                <a:moveTo>
                  <a:pt x="5412740" y="0"/>
                </a:moveTo>
                <a:lnTo>
                  <a:pt x="6324600" y="0"/>
                </a:lnTo>
                <a:lnTo>
                  <a:pt x="6324600" y="5441950"/>
                </a:lnTo>
                <a:cubicBezTo>
                  <a:pt x="6324600" y="5599430"/>
                  <a:pt x="6225540" y="5735320"/>
                  <a:pt x="6087110" y="5788660"/>
                </a:cubicBezTo>
                <a:lnTo>
                  <a:pt x="6087110" y="5814060"/>
                </a:lnTo>
                <a:lnTo>
                  <a:pt x="372110" y="5814060"/>
                </a:lnTo>
                <a:cubicBezTo>
                  <a:pt x="167640" y="5812790"/>
                  <a:pt x="0" y="5645150"/>
                  <a:pt x="0" y="5440680"/>
                </a:cubicBezTo>
                <a:lnTo>
                  <a:pt x="0" y="0"/>
                </a:lnTo>
                <a:lnTo>
                  <a:pt x="5095240" y="0"/>
                </a:lnTo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</p:spPr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16200000" flipH="1">
            <a:off x="9886802" y="7220098"/>
            <a:ext cx="5067596" cy="0"/>
          </a:xfrm>
          <a:prstGeom prst="line">
            <a:avLst/>
          </a:prstGeom>
          <a:noFill/>
          <a:ln w="3175" cap="flat" cmpd="sng" algn="ctr">
            <a:solidFill>
              <a:srgbClr val="000000">
                <a:alpha val="100000"/>
              </a:srgbClr>
            </a:solidFill>
            <a:prstDash val="dash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4772832" y="3759416"/>
            <a:ext cx="990600" cy="970236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90600" y="3048000"/>
            <a:ext cx="9601200" cy="46101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AutoNum type="arabicPeriod"/>
              <a:defRPr/>
            </a:pP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기존의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문서화가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가능한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Web WYSIWYG Editor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는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단순하게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사진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동영상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폰트를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바꾸는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영역에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한정됨</a:t>
            </a:r>
          </a:p>
          <a:p>
            <a:pPr lvl="0" algn="l">
              <a:lnSpc>
                <a:spcPct val="99600"/>
              </a:lnSpc>
              <a:defRPr/>
            </a:pPr>
            <a:endParaRPr lang="ko-KR" sz="28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8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99600"/>
              </a:lnSpc>
              <a:defRPr/>
            </a:pPr>
            <a:endParaRPr lang="en-US" sz="28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2.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다양한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산업에서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3D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모델링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수요가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급증하고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있어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   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해당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분야에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사용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할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가벼운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도구가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필요하다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판단</a:t>
            </a:r>
          </a:p>
          <a:p>
            <a:pPr lvl="0" algn="l">
              <a:lnSpc>
                <a:spcPct val="99600"/>
              </a:lnSpc>
              <a:defRPr/>
            </a:pPr>
            <a:endParaRPr lang="ko-KR" sz="28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8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8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3.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문서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편집기와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3D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결합을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통해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기존의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에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맑은 고딕"/>
              </a:rPr>
              <a:t>디터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와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차별성을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줄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수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있다고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판단함</a:t>
            </a:r>
          </a:p>
        </p:txBody>
      </p:sp>
      <p:pic>
        <p:nvPicPr>
          <p:cNvPr id="20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506913"/>
            <a:ext cx="9067800" cy="26987"/>
          </a:xfrm>
          <a:prstGeom prst="rect">
            <a:avLst/>
          </a:prstGeom>
        </p:spPr>
      </p:pic>
      <p:pic>
        <p:nvPicPr>
          <p:cNvPr id="2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39400" y="2171700"/>
            <a:ext cx="7301620" cy="6999833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799" y="6640513"/>
            <a:ext cx="9067800" cy="26987"/>
          </a:xfrm>
          <a:prstGeom prst="rect">
            <a:avLst/>
          </a:prstGeom>
        </p:spPr>
      </p:pic>
      <p:pic>
        <p:nvPicPr>
          <p:cNvPr id="25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4788116" y="-2031784"/>
            <a:ext cx="990600" cy="9702368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/>
          </p:cNvPicPr>
          <p:nvPr/>
        </p:nvPicPr>
        <p:blipFill rotWithShape="1">
          <a:blip r:embed="rId5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27" name="Picture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28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01</a:t>
            </a:r>
          </a:p>
        </p:txBody>
      </p:sp>
      <p:sp>
        <p:nvSpPr>
          <p:cNvPr id="33" name="TextBox 10"/>
          <p:cNvSpPr txBox="1"/>
          <p:nvPr/>
        </p:nvSpPr>
        <p:spPr>
          <a:xfrm>
            <a:off x="2362200" y="419100"/>
            <a:ext cx="89916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개발 배경 </a:t>
            </a:r>
            <a:r>
              <a:rPr kumimoji="0" lang="en-US" altLang="ko-KR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단순한 웹 에디터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7"/>
          <a:srcRect l="22350" b="-200000"/>
          <a:stretch>
            <a:fillRect/>
          </a:stretch>
        </p:blipFill>
        <p:spPr>
          <a:xfrm rot="5400000">
            <a:off x="1905000" y="952500"/>
            <a:ext cx="838200" cy="7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219200" y="3060700"/>
            <a:ext cx="8534400" cy="4902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AutoNum type="arabicPeriod"/>
              <a:defRPr/>
            </a:pP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고급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기능을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제공하는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에디터는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복잡한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>
              <a:lnSpc>
                <a:spcPct val="99600"/>
              </a:lnSpc>
              <a:buNone/>
              <a:defRPr/>
            </a:pP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UI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를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가짐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이러한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인터페이스는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사용이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어려움</a:t>
            </a:r>
          </a:p>
          <a:p>
            <a:pPr lvl="0" algn="l">
              <a:lnSpc>
                <a:spcPct val="99600"/>
              </a:lnSpc>
              <a:defRPr/>
            </a:pPr>
            <a:endParaRPr lang="ko-KR" sz="28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8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8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2.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다양한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기능을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제대로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활용하기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위해선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사용자에게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높은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수준의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지식을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요구함</a:t>
            </a:r>
          </a:p>
          <a:p>
            <a:pPr lvl="0" algn="l">
              <a:lnSpc>
                <a:spcPct val="99600"/>
              </a:lnSpc>
              <a:defRPr/>
            </a:pPr>
            <a:endParaRPr lang="ko-KR" sz="28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99600"/>
              </a:lnSpc>
              <a:defRPr/>
            </a:pPr>
            <a:endParaRPr lang="en-US" sz="28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>
              <a:lnSpc>
                <a:spcPct val="99600"/>
              </a:lnSpc>
              <a:defRPr/>
            </a:pPr>
            <a:endParaRPr lang="en-US" sz="28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3.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간단한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작업을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원하는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사용자에게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과도한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</a:p>
          <a:p>
            <a:pPr lvl="0" algn="l">
              <a:lnSpc>
                <a:spcPct val="99600"/>
              </a:lnSpc>
              <a:defRPr/>
            </a:pP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기능은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오히려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불편을</a:t>
            </a:r>
            <a:r>
              <a:rPr 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맑은 고딕"/>
              </a:rPr>
              <a:t>초래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맑은 고딕"/>
              </a:rPr>
              <a:t>함</a:t>
            </a:r>
          </a:p>
        </p:txBody>
      </p:sp>
      <p:pic>
        <p:nvPicPr>
          <p:cNvPr id="17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1280" y="2851954"/>
            <a:ext cx="8119519" cy="5764743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/>
          </p:cNvPicPr>
          <p:nvPr/>
        </p:nvPicPr>
        <p:blipFill rotWithShape="1">
          <a:blip r:embed="rId3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31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32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01</a:t>
            </a:r>
          </a:p>
        </p:txBody>
      </p:sp>
      <p:sp>
        <p:nvSpPr>
          <p:cNvPr id="35" name="TextBox 10"/>
          <p:cNvSpPr txBox="1"/>
          <p:nvPr/>
        </p:nvSpPr>
        <p:spPr>
          <a:xfrm>
            <a:off x="2514600" y="419100"/>
            <a:ext cx="80010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개발 배경 </a:t>
            </a:r>
            <a:r>
              <a:rPr kumimoji="0" lang="en-US" altLang="ko-KR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높은 입문 장벽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40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4495796" y="-1401164"/>
            <a:ext cx="838199" cy="8745930"/>
          </a:xfrm>
          <a:prstGeom prst="rect">
            <a:avLst/>
          </a:prstGeom>
        </p:spPr>
      </p:pic>
      <p:pic>
        <p:nvPicPr>
          <p:cNvPr id="45" name="Picture 3"/>
          <p:cNvPicPr>
            <a:picLocks noChangeAspect="1"/>
          </p:cNvPicPr>
          <p:nvPr/>
        </p:nvPicPr>
        <p:blipFill rotWithShape="1">
          <a:blip r:embed="rId5"/>
          <a:srcRect l="22350" b="-200000"/>
          <a:stretch>
            <a:fillRect/>
          </a:stretch>
        </p:blipFill>
        <p:spPr>
          <a:xfrm rot="5400000">
            <a:off x="1905000" y="952500"/>
            <a:ext cx="838200" cy="76200"/>
          </a:xfrm>
          <a:prstGeom prst="rect">
            <a:avLst/>
          </a:prstGeom>
        </p:spPr>
      </p:pic>
      <p:pic>
        <p:nvPicPr>
          <p:cNvPr id="46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4533900"/>
            <a:ext cx="8610600" cy="25626"/>
          </a:xfrm>
          <a:prstGeom prst="rect">
            <a:avLst/>
          </a:prstGeom>
        </p:spPr>
      </p:pic>
      <p:pic>
        <p:nvPicPr>
          <p:cNvPr id="49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6641874"/>
            <a:ext cx="8610600" cy="25626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4487265" y="3856635"/>
            <a:ext cx="838199" cy="8745930"/>
          </a:xfrm>
          <a:prstGeom prst="rect">
            <a:avLst/>
          </a:prstGeom>
        </p:spPr>
      </p:pic>
      <p:pic>
        <p:nvPicPr>
          <p:cNvPr id="51" name="Picture 3"/>
          <p:cNvPicPr>
            <a:picLocks noChangeAspect="1"/>
          </p:cNvPicPr>
          <p:nvPr/>
        </p:nvPicPr>
        <p:blipFill rotWithShape="1">
          <a:blip r:embed="rId7"/>
          <a:srcRect l="22350" b="-200000"/>
          <a:stretch>
            <a:fillRect/>
          </a:stretch>
        </p:blipFill>
        <p:spPr>
          <a:xfrm rot="5400000">
            <a:off x="1905000" y="952500"/>
            <a:ext cx="838200" cy="7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  <a:ln>
            <a:solidFill>
              <a:schemeClr val="lt1"/>
            </a:solidFill>
          </a:ln>
        </p:spPr>
      </p:pic>
      <p:sp>
        <p:nvSpPr>
          <p:cNvPr id="26" name="TextBox 4"/>
          <p:cNvSpPr txBox="1"/>
          <p:nvPr/>
        </p:nvSpPr>
        <p:spPr>
          <a:xfrm>
            <a:off x="2362201" y="3187700"/>
            <a:ext cx="13563600" cy="3911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8798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900" b="0" i="0" u="none" strike="noStrike" kern="1200" cap="none" spc="-300" normalizeH="0" baseline="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2.</a:t>
            </a:r>
            <a:r>
              <a:rPr kumimoji="0" lang="ko-KR" altLang="en-US" sz="10900" b="0" i="0" u="none" strike="noStrike" kern="1200" cap="none" spc="-300" normalizeH="0" baseline="0">
                <a:solidFill>
                  <a:srgbClr val="000000"/>
                </a:solidFill>
                <a:highlight>
                  <a:srgbClr val="FFFFFF"/>
                </a:highlight>
                <a:latin typeface="맑은 고딕"/>
                <a:ea typeface="맑은 고딕"/>
              </a:rPr>
              <a:t> 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649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90600" y="1790700"/>
            <a:ext cx="11201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>
                <a:latin typeface="맑은 고딕"/>
              </a:rPr>
              <a:t>-  </a:t>
            </a:r>
            <a:r>
              <a:rPr lang="en-US" altLang="ko-KR" sz="2800" dirty="0" err="1">
                <a:latin typeface="맑은 고딕"/>
              </a:rPr>
              <a:t>Javascript</a:t>
            </a:r>
            <a:r>
              <a:rPr lang="en-US" altLang="ko-KR" sz="2800" dirty="0">
                <a:latin typeface="맑은 고딕"/>
              </a:rPr>
              <a:t>-Based </a:t>
            </a:r>
            <a:r>
              <a:rPr lang="ko-KR" altLang="en-US" sz="2800" dirty="0">
                <a:latin typeface="맑은 고딕"/>
              </a:rPr>
              <a:t>의 문서편집기</a:t>
            </a:r>
          </a:p>
          <a:p>
            <a:pPr>
              <a:defRPr/>
            </a:pPr>
            <a:r>
              <a:rPr lang="en-US" altLang="ko-KR" sz="2800" dirty="0">
                <a:latin typeface="맑은 고딕"/>
              </a:rPr>
              <a:t>-</a:t>
            </a:r>
            <a:r>
              <a:rPr lang="ko-KR" altLang="en-US" sz="2800" dirty="0">
                <a:latin typeface="맑은 고딕"/>
              </a:rPr>
              <a:t>  가장 오래되고 기술 스택이 방대</a:t>
            </a:r>
          </a:p>
          <a:p>
            <a:pPr>
              <a:defRPr/>
            </a:pPr>
            <a:r>
              <a:rPr lang="en-US" altLang="ko-KR" sz="2800" dirty="0">
                <a:latin typeface="맑은 고딕"/>
              </a:rPr>
              <a:t>-</a:t>
            </a:r>
            <a:r>
              <a:rPr lang="ko-KR" altLang="en-US" sz="2800" dirty="0">
                <a:latin typeface="맑은 고딕"/>
              </a:rPr>
              <a:t>  구현 방식이 직관적이고 간단하며</a:t>
            </a:r>
            <a:r>
              <a:rPr lang="en-US" altLang="ko-KR" sz="2800" dirty="0">
                <a:latin typeface="맑은 고딕"/>
              </a:rPr>
              <a:t>, </a:t>
            </a:r>
            <a:r>
              <a:rPr lang="ko-KR" altLang="en-US" sz="2800" dirty="0">
                <a:latin typeface="맑은 고딕"/>
              </a:rPr>
              <a:t>커스터마이징 가능함</a:t>
            </a:r>
          </a:p>
          <a:p>
            <a:pPr>
              <a:defRPr/>
            </a:pPr>
            <a:r>
              <a:rPr lang="en-US" altLang="ko-KR" sz="2800" dirty="0">
                <a:latin typeface="맑은 고딕"/>
              </a:rPr>
              <a:t>-</a:t>
            </a:r>
            <a:r>
              <a:rPr lang="ko-KR" altLang="en-US" sz="2800" dirty="0">
                <a:latin typeface="맑은 고딕"/>
              </a:rPr>
              <a:t>  기능 구현 가능하다면 제약 없이 추가 가능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2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sp>
        <p:nvSpPr>
          <p:cNvPr id="16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 rotWithShape="1">
          <a:blip r:embed="rId4"/>
          <a:srcRect l="22350" b="-200000"/>
          <a:stretch>
            <a:fillRect/>
          </a:stretch>
        </p:blipFill>
        <p:spPr>
          <a:xfrm rot="5400000">
            <a:off x="1828800" y="952500"/>
            <a:ext cx="838200" cy="76200"/>
          </a:xfrm>
          <a:prstGeom prst="rect">
            <a:avLst/>
          </a:prstGeom>
        </p:spPr>
      </p:pic>
      <p:sp>
        <p:nvSpPr>
          <p:cNvPr id="18" name="TextBox 10"/>
          <p:cNvSpPr txBox="1"/>
          <p:nvPr/>
        </p:nvSpPr>
        <p:spPr>
          <a:xfrm>
            <a:off x="2209800" y="419100"/>
            <a:ext cx="158496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프로젝트 개요 </a:t>
            </a:r>
            <a:r>
              <a:rPr kumimoji="0" lang="en-US" altLang="ko-KR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모던 웹을 위한 오픈소스</a:t>
            </a:r>
            <a:r>
              <a:rPr kumimoji="0" lang="en-US" altLang="ko-KR" sz="5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Quill Editor </a:t>
            </a:r>
            <a:r>
              <a:rPr kumimoji="0" lang="en-US" altLang="ko-KR" sz="6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r="24640"/>
          <a:stretch>
            <a:fillRect/>
          </a:stretch>
        </p:blipFill>
        <p:spPr>
          <a:xfrm>
            <a:off x="398720" y="4000499"/>
            <a:ext cx="7907079" cy="48252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03634" y="4014176"/>
            <a:ext cx="8246166" cy="4863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6"/>
          <p:cNvSpPr txBox="1"/>
          <p:nvPr/>
        </p:nvSpPr>
        <p:spPr>
          <a:xfrm>
            <a:off x="11880752" y="8343900"/>
            <a:ext cx="3435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145" normalizeH="0" baseline="0">
                <a:solidFill>
                  <a:srgbClr val="000000"/>
                </a:solidFill>
                <a:latin typeface="TDTD와이즈굴림"/>
                <a:ea typeface="TDTD와이즈굴림"/>
              </a:rPr>
              <a:t>GLTF / GLB </a:t>
            </a:r>
            <a:r>
              <a:rPr kumimoji="0" lang="ko-KR" altLang="en-US" sz="1800" b="0" i="0" u="none" strike="noStrike" kern="1200" cap="none" spc="145" normalizeH="0" baseline="0">
                <a:solidFill>
                  <a:srgbClr val="000000"/>
                </a:solidFill>
                <a:latin typeface="TDTD와이즈굴림"/>
                <a:ea typeface="TDTD와이즈굴림"/>
              </a:rPr>
              <a:t>파일의 구성</a:t>
            </a:r>
            <a:endParaRPr kumimoji="0" lang="en-US" altLang="ko-KR" sz="1800" b="0" i="0" u="none" strike="noStrike" kern="1200" cap="none" spc="145" normalizeH="0" baseline="0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2928521"/>
            <a:ext cx="861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  <a:defRPr/>
            </a:pPr>
            <a:r>
              <a:rPr lang="en-US" altLang="ko-KR" sz="2800" dirty="0">
                <a:latin typeface="맑은 고딕"/>
              </a:rPr>
              <a:t>GLTF / GLB</a:t>
            </a:r>
            <a:r>
              <a:rPr lang="ko-KR" altLang="en-US" sz="2800" dirty="0">
                <a:latin typeface="맑은 고딕"/>
              </a:rPr>
              <a:t> 는 </a:t>
            </a:r>
            <a:r>
              <a:rPr lang="en-US" altLang="ko-KR" sz="2800" dirty="0">
                <a:latin typeface="맑은 고딕"/>
              </a:rPr>
              <a:t>3D</a:t>
            </a:r>
            <a:r>
              <a:rPr lang="ko-KR" altLang="en-US" sz="2800" dirty="0">
                <a:latin typeface="맑은 고딕"/>
              </a:rPr>
              <a:t> 모델 정보를 </a:t>
            </a:r>
            <a:r>
              <a:rPr lang="en-US" altLang="ko-KR" sz="2800" dirty="0" err="1">
                <a:latin typeface="맑은 고딕"/>
              </a:rPr>
              <a:t>json</a:t>
            </a:r>
            <a:r>
              <a:rPr lang="ko-KR" altLang="en-US" sz="2800" dirty="0">
                <a:latin typeface="맑은 고딕"/>
              </a:rPr>
              <a:t> 형식으로</a:t>
            </a:r>
            <a:endParaRPr lang="en-US" altLang="ko-KR" sz="2800" dirty="0">
              <a:latin typeface="맑은 고딕"/>
            </a:endParaRPr>
          </a:p>
          <a:p>
            <a:pPr>
              <a:defRPr/>
            </a:pPr>
            <a:r>
              <a:rPr lang="en-US" altLang="ko-KR" sz="2800" dirty="0">
                <a:latin typeface="맑은 고딕"/>
              </a:rPr>
              <a:t>    </a:t>
            </a:r>
            <a:r>
              <a:rPr lang="ko-KR" altLang="en-US" sz="2800" dirty="0">
                <a:latin typeface="맑은 고딕"/>
              </a:rPr>
              <a:t>저장한 </a:t>
            </a:r>
            <a:r>
              <a:rPr lang="en-US" altLang="ko-KR" sz="2800" dirty="0">
                <a:latin typeface="맑은 고딕"/>
              </a:rPr>
              <a:t>3D File </a:t>
            </a:r>
            <a:r>
              <a:rPr lang="ko-KR" altLang="en-US" sz="2800" dirty="0">
                <a:latin typeface="맑은 고딕"/>
              </a:rPr>
              <a:t>확장자</a:t>
            </a:r>
          </a:p>
          <a:p>
            <a:pPr>
              <a:defRPr/>
            </a:pPr>
            <a:endParaRPr lang="ko-KR" altLang="en-US" sz="2800" dirty="0">
              <a:latin typeface="맑은 고딕"/>
            </a:endParaRPr>
          </a:p>
          <a:p>
            <a:pPr>
              <a:defRPr/>
            </a:pPr>
            <a:endParaRPr lang="ko-KR" altLang="en-US" sz="2800" dirty="0">
              <a:latin typeface="맑은 고딕"/>
            </a:endParaRPr>
          </a:p>
          <a:p>
            <a:pPr marL="457200" indent="-457200">
              <a:buFontTx/>
              <a:buChar char="-"/>
              <a:defRPr/>
            </a:pPr>
            <a:r>
              <a:rPr lang="ko-KR" altLang="en-US" sz="2800" dirty="0">
                <a:latin typeface="맑은 고딕"/>
              </a:rPr>
              <a:t>네트워크 상에서 효율적으로 전달되도록 구성됨</a:t>
            </a:r>
            <a:endParaRPr lang="en-US" altLang="ko-KR" sz="2800" dirty="0">
              <a:latin typeface="맑은 고딕"/>
            </a:endParaRPr>
          </a:p>
          <a:p>
            <a:pPr>
              <a:defRPr/>
            </a:pPr>
            <a:r>
              <a:rPr lang="ko-KR" altLang="en-US" sz="2800" dirty="0">
                <a:latin typeface="맑은 고딕"/>
              </a:rPr>
              <a:t>    파일 용량과 압축을 풀고 사용하는 런타임이</a:t>
            </a:r>
            <a:endParaRPr lang="en-US" altLang="ko-KR" sz="2800" dirty="0">
              <a:latin typeface="맑은 고딕"/>
            </a:endParaRPr>
          </a:p>
          <a:p>
            <a:pPr>
              <a:defRPr/>
            </a:pPr>
            <a:r>
              <a:rPr lang="en-US" altLang="ko-KR" sz="2800" dirty="0">
                <a:latin typeface="맑은 고딕"/>
              </a:rPr>
              <a:t>    </a:t>
            </a:r>
            <a:r>
              <a:rPr lang="ko-KR" altLang="en-US" sz="2800" dirty="0">
                <a:latin typeface="맑은 고딕"/>
              </a:rPr>
              <a:t>감소함</a:t>
            </a:r>
            <a:r>
              <a:rPr lang="en-US" altLang="ko-KR" sz="2800" dirty="0">
                <a:latin typeface="맑은 고딕"/>
              </a:rPr>
              <a:t>.</a:t>
            </a:r>
          </a:p>
          <a:p>
            <a:pPr>
              <a:defRPr/>
            </a:pPr>
            <a:endParaRPr lang="en-US" altLang="ko-KR" sz="2800" dirty="0">
              <a:latin typeface="맑은 고딕"/>
            </a:endParaRPr>
          </a:p>
          <a:p>
            <a:pPr marL="457200" indent="-457200">
              <a:buFontTx/>
              <a:buChar char="-"/>
              <a:defRPr/>
            </a:pPr>
            <a:endParaRPr lang="en-US" altLang="ko-KR" sz="2800" dirty="0">
              <a:latin typeface="맑은 고딕"/>
            </a:endParaRPr>
          </a:p>
          <a:p>
            <a:pPr marL="457200" indent="-457200">
              <a:buFontTx/>
              <a:buChar char="-"/>
              <a:defRPr/>
            </a:pPr>
            <a:r>
              <a:rPr lang="en-US" altLang="ko-KR" sz="2800" dirty="0">
                <a:latin typeface="맑은 고딕"/>
              </a:rPr>
              <a:t>GLTF/GLB</a:t>
            </a:r>
            <a:r>
              <a:rPr lang="ko-KR" altLang="en-US" sz="2800" dirty="0">
                <a:latin typeface="맑은 고딕"/>
              </a:rPr>
              <a:t> 파일의 형식은 </a:t>
            </a:r>
            <a:r>
              <a:rPr lang="en-US" altLang="ko-KR" sz="2800" dirty="0">
                <a:latin typeface="맑은 고딕"/>
              </a:rPr>
              <a:t>3</a:t>
            </a:r>
            <a:r>
              <a:rPr lang="ko-KR" altLang="en-US" sz="2800" dirty="0">
                <a:latin typeface="맑은 고딕"/>
              </a:rPr>
              <a:t>가지로 구성된다</a:t>
            </a:r>
            <a:r>
              <a:rPr lang="en-US" altLang="ko-KR" sz="2800" dirty="0">
                <a:latin typeface="맑은 고딕"/>
              </a:rPr>
              <a:t>.</a:t>
            </a:r>
          </a:p>
          <a:p>
            <a:pPr>
              <a:defRPr/>
            </a:pPr>
            <a:r>
              <a:rPr lang="en-US" altLang="ko-KR" sz="2800" dirty="0">
                <a:latin typeface="맑은 고딕"/>
              </a:rPr>
              <a:t>    </a:t>
            </a:r>
            <a:r>
              <a:rPr lang="ko-KR" altLang="en-US" sz="2800" dirty="0">
                <a:latin typeface="맑은 고딕"/>
              </a:rPr>
              <a:t>기본적으로 </a:t>
            </a:r>
            <a:r>
              <a:rPr lang="en-US" altLang="ko-KR" sz="2800" dirty="0">
                <a:latin typeface="맑은 고딕"/>
              </a:rPr>
              <a:t>GLTF</a:t>
            </a:r>
            <a:r>
              <a:rPr lang="ko-KR" altLang="en-US" sz="2800" dirty="0">
                <a:latin typeface="맑은 고딕"/>
              </a:rPr>
              <a:t> 와 </a:t>
            </a:r>
            <a:r>
              <a:rPr lang="en-US" altLang="ko-KR" sz="2800" dirty="0">
                <a:latin typeface="맑은 고딕"/>
              </a:rPr>
              <a:t>GLTF + </a:t>
            </a:r>
            <a:r>
              <a:rPr lang="ko-KR" altLang="en-US" sz="2800" dirty="0">
                <a:latin typeface="맑은 고딕"/>
              </a:rPr>
              <a:t>참조 형식이며</a:t>
            </a:r>
            <a:r>
              <a:rPr lang="en-US" altLang="ko-KR" sz="2800" dirty="0">
                <a:latin typeface="맑은 고딕"/>
              </a:rPr>
              <a:t>,</a:t>
            </a:r>
          </a:p>
          <a:p>
            <a:pPr>
              <a:defRPr/>
            </a:pPr>
            <a:r>
              <a:rPr lang="en-US" altLang="ko-KR" sz="2800" dirty="0">
                <a:latin typeface="맑은 고딕"/>
              </a:rPr>
              <a:t>    GLB</a:t>
            </a:r>
            <a:r>
              <a:rPr lang="ko-KR" altLang="en-US" sz="2800" dirty="0">
                <a:latin typeface="맑은 고딕"/>
              </a:rPr>
              <a:t>는 </a:t>
            </a:r>
            <a:r>
              <a:rPr lang="en-US" altLang="ko-KR" sz="2800" dirty="0">
                <a:latin typeface="맑은 고딕"/>
              </a:rPr>
              <a:t>binary</a:t>
            </a:r>
            <a:r>
              <a:rPr lang="ko-KR" altLang="en-US" sz="2800" dirty="0">
                <a:latin typeface="맑은 고딕"/>
              </a:rPr>
              <a:t> 파일을 포함한 형태로 구성된다</a:t>
            </a:r>
            <a:r>
              <a:rPr lang="en-US" altLang="ko-KR" sz="2800" dirty="0">
                <a:latin typeface="맑은 고딕"/>
              </a:rPr>
              <a:t>.</a:t>
            </a:r>
          </a:p>
        </p:txBody>
      </p:sp>
      <p:sp>
        <p:nvSpPr>
          <p:cNvPr id="27" name="TextBox 11"/>
          <p:cNvSpPr txBox="1"/>
          <p:nvPr/>
        </p:nvSpPr>
        <p:spPr>
          <a:xfrm>
            <a:off x="1066800" y="571500"/>
            <a:ext cx="1066800" cy="9779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914400" rtl="0" eaLnBrk="1" latinLnBrk="0" hangingPunct="1">
              <a:lnSpc>
                <a:spcPct val="7553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kumimoji="0" lang="en-US" altLang="ko-KR" sz="6000" b="0" i="0" u="none" strike="noStrike" kern="1200" cap="none" spc="-50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2438400" y="419100"/>
            <a:ext cx="9601200" cy="1143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1161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프로젝트 개요 </a:t>
            </a:r>
            <a:r>
              <a:rPr kumimoji="0" lang="en-US" altLang="ko-KR" sz="5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:</a:t>
            </a:r>
            <a:r>
              <a:rPr kumimoji="0" lang="ko-KR" altLang="en-US" sz="5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5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GLTF / GLB</a:t>
            </a:r>
            <a:r>
              <a:rPr kumimoji="0" lang="ko-KR" altLang="en-US" sz="5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활용</a:t>
            </a:r>
            <a:r>
              <a:rPr kumimoji="0" lang="en-US" altLang="ko-KR" sz="6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</a:rPr>
              <a:t> </a:t>
            </a:r>
          </a:p>
        </p:txBody>
      </p:sp>
      <p:pic>
        <p:nvPicPr>
          <p:cNvPr id="30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80776" y="2781300"/>
            <a:ext cx="8450023" cy="5398892"/>
          </a:xfrm>
          <a:prstGeom prst="rect">
            <a:avLst/>
          </a:prstGeom>
        </p:spPr>
      </p:pic>
      <p:pic>
        <p:nvPicPr>
          <p:cNvPr id="32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4504335" y="-1401165"/>
            <a:ext cx="838199" cy="8745930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/>
          </p:cNvPicPr>
          <p:nvPr/>
        </p:nvPicPr>
        <p:blipFill rotWithShape="1">
          <a:blip r:embed="rId4"/>
          <a:srcRect t="-1720" r="33610"/>
          <a:stretch>
            <a:fillRect/>
          </a:stretch>
        </p:blipFill>
        <p:spPr>
          <a:xfrm rot="5400000">
            <a:off x="8666035" y="-8059864"/>
            <a:ext cx="1267078" cy="17976850"/>
          </a:xfrm>
          <a:prstGeom prst="rect">
            <a:avLst/>
          </a:prstGeom>
        </p:spPr>
      </p:pic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5"/>
          <a:srcRect l="22350" b="-200000"/>
          <a:stretch>
            <a:fillRect/>
          </a:stretch>
        </p:blipFill>
        <p:spPr>
          <a:xfrm rot="5400000">
            <a:off x="1828800" y="952500"/>
            <a:ext cx="838200" cy="76200"/>
          </a:xfrm>
          <a:prstGeom prst="rect">
            <a:avLst/>
          </a:prstGeom>
        </p:spPr>
      </p:pic>
      <p:pic>
        <p:nvPicPr>
          <p:cNvPr id="35" name="Picture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9350" y="1536700"/>
            <a:ext cx="15989300" cy="25400"/>
          </a:xfrm>
          <a:prstGeom prst="rect">
            <a:avLst/>
          </a:prstGeom>
        </p:spPr>
      </p:pic>
      <p:pic>
        <p:nvPicPr>
          <p:cNvPr id="36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8200" y="4229100"/>
            <a:ext cx="8229632" cy="24492"/>
          </a:xfrm>
          <a:prstGeom prst="rect">
            <a:avLst/>
          </a:prstGeom>
        </p:spPr>
      </p:pic>
      <p:pic>
        <p:nvPicPr>
          <p:cNvPr id="37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8200" y="6338208"/>
            <a:ext cx="8229600" cy="24492"/>
          </a:xfrm>
          <a:prstGeom prst="rect">
            <a:avLst/>
          </a:prstGeom>
        </p:spPr>
      </p:pic>
      <p:pic>
        <p:nvPicPr>
          <p:cNvPr id="38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4563465" y="3628035"/>
            <a:ext cx="838199" cy="8745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517</Words>
  <Application>Microsoft Office PowerPoint</Application>
  <PresentationFormat>사용자 지정</PresentationFormat>
  <Paragraphs>129</Paragraphs>
  <Slides>21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Pretendard Bold</vt:lpstr>
      <vt:lpstr>Pretendard ExtraBold</vt:lpstr>
      <vt:lpstr>Pretendard Medium</vt:lpstr>
      <vt:lpstr>TDTD와이즈굴림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희수 은</cp:lastModifiedBy>
  <cp:revision>117</cp:revision>
  <dcterms:created xsi:type="dcterms:W3CDTF">2006-08-16T00:00:00Z</dcterms:created>
  <dcterms:modified xsi:type="dcterms:W3CDTF">2024-11-06T02:32:59Z</dcterms:modified>
  <cp:version/>
</cp:coreProperties>
</file>